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0"/>
  </p:notesMasterIdLst>
  <p:sldIdLst>
    <p:sldId id="256" r:id="rId2"/>
    <p:sldId id="442" r:id="rId3"/>
    <p:sldId id="444" r:id="rId4"/>
    <p:sldId id="445" r:id="rId5"/>
    <p:sldId id="446" r:id="rId6"/>
    <p:sldId id="449" r:id="rId7"/>
    <p:sldId id="450" r:id="rId8"/>
    <p:sldId id="327" r:id="rId9"/>
    <p:sldId id="329" r:id="rId10"/>
    <p:sldId id="357" r:id="rId11"/>
    <p:sldId id="358" r:id="rId12"/>
    <p:sldId id="363" r:id="rId13"/>
    <p:sldId id="364" r:id="rId14"/>
    <p:sldId id="365" r:id="rId15"/>
    <p:sldId id="366" r:id="rId16"/>
    <p:sldId id="367" r:id="rId17"/>
    <p:sldId id="368" r:id="rId18"/>
    <p:sldId id="36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94648"/>
  </p:normalViewPr>
  <p:slideViewPr>
    <p:cSldViewPr snapToGrid="0">
      <p:cViewPr varScale="1">
        <p:scale>
          <a:sx n="116" d="100"/>
          <a:sy n="116" d="100"/>
        </p:scale>
        <p:origin x="2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916B6A-AE1F-4A47-BD34-20A3D019BFDF}" type="doc">
      <dgm:prSet loTypeId="urn:microsoft.com/office/officeart/2005/8/layout/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9F2827-670C-924C-A189-D1450A3FDD4C}">
      <dgm:prSet phldrT="[Text]"/>
      <dgm:spPr>
        <a:solidFill>
          <a:srgbClr val="92D050"/>
        </a:solidFill>
      </dgm:spPr>
      <dgm:t>
        <a:bodyPr/>
        <a:lstStyle/>
        <a:p>
          <a:pPr rtl="0"/>
          <a:r>
            <a:rPr lang="en-US" dirty="0">
              <a:solidFill>
                <a:schemeClr val="tx1"/>
              </a:solidFill>
            </a:rPr>
            <a:t>The Big Picture</a:t>
          </a:r>
        </a:p>
      </dgm:t>
    </dgm:pt>
    <dgm:pt modelId="{689D80CC-C0AD-6644-96D7-753C3F91A08E}" type="parTrans" cxnId="{6B6FC690-0F19-FE4A-8F90-31B5990C79EC}">
      <dgm:prSet/>
      <dgm:spPr/>
      <dgm:t>
        <a:bodyPr/>
        <a:lstStyle/>
        <a:p>
          <a:endParaRPr lang="en-US"/>
        </a:p>
      </dgm:t>
    </dgm:pt>
    <dgm:pt modelId="{7C3C66D0-E4FE-E74D-A962-0B3ACE6051D1}" type="sibTrans" cxnId="{6B6FC690-0F19-FE4A-8F90-31B5990C79EC}">
      <dgm:prSet/>
      <dgm:spPr/>
      <dgm:t>
        <a:bodyPr/>
        <a:lstStyle/>
        <a:p>
          <a:endParaRPr lang="en-US"/>
        </a:p>
      </dgm:t>
    </dgm:pt>
    <dgm:pt modelId="{D43DF0CE-E4C7-9944-995D-BEB9DED82D30}" type="pres">
      <dgm:prSet presAssocID="{0A916B6A-AE1F-4A47-BD34-20A3D019BFDF}" presName="Name0" presStyleCnt="0">
        <dgm:presLayoutVars>
          <dgm:dir/>
          <dgm:animLvl val="lvl"/>
          <dgm:resizeHandles val="exact"/>
        </dgm:presLayoutVars>
      </dgm:prSet>
      <dgm:spPr/>
    </dgm:pt>
    <dgm:pt modelId="{59058D08-2380-C44F-BEB1-85A234B10653}" type="pres">
      <dgm:prSet presAssocID="{4F9F2827-670C-924C-A189-D1450A3FDD4C}" presName="boxAndChildren" presStyleCnt="0"/>
      <dgm:spPr/>
    </dgm:pt>
    <dgm:pt modelId="{4AC60603-AC45-AC4A-A0FE-A3B7C745D927}" type="pres">
      <dgm:prSet presAssocID="{4F9F2827-670C-924C-A189-D1450A3FDD4C}" presName="parentTextBox" presStyleLbl="node1" presStyleIdx="0" presStyleCnt="1"/>
      <dgm:spPr/>
    </dgm:pt>
  </dgm:ptLst>
  <dgm:cxnLst>
    <dgm:cxn modelId="{CB33C205-18A9-A042-9A85-A336ED593966}" type="presOf" srcId="{4F9F2827-670C-924C-A189-D1450A3FDD4C}" destId="{4AC60603-AC45-AC4A-A0FE-A3B7C745D927}" srcOrd="0" destOrd="0" presId="urn:microsoft.com/office/officeart/2005/8/layout/process4"/>
    <dgm:cxn modelId="{6B6FC690-0F19-FE4A-8F90-31B5990C79EC}" srcId="{0A916B6A-AE1F-4A47-BD34-20A3D019BFDF}" destId="{4F9F2827-670C-924C-A189-D1450A3FDD4C}" srcOrd="0" destOrd="0" parTransId="{689D80CC-C0AD-6644-96D7-753C3F91A08E}" sibTransId="{7C3C66D0-E4FE-E74D-A962-0B3ACE6051D1}"/>
    <dgm:cxn modelId="{5D6D71F7-F0A7-7D4C-8592-F6FAB3FE4D60}" type="presOf" srcId="{0A916B6A-AE1F-4A47-BD34-20A3D019BFDF}" destId="{D43DF0CE-E4C7-9944-995D-BEB9DED82D30}" srcOrd="0" destOrd="0" presId="urn:microsoft.com/office/officeart/2005/8/layout/process4"/>
    <dgm:cxn modelId="{63306A8A-F21F-7F43-B59C-EF74D94A0C5B}" type="presParOf" srcId="{D43DF0CE-E4C7-9944-995D-BEB9DED82D30}" destId="{59058D08-2380-C44F-BEB1-85A234B10653}" srcOrd="0" destOrd="0" presId="urn:microsoft.com/office/officeart/2005/8/layout/process4"/>
    <dgm:cxn modelId="{59E5D16D-BF73-1644-8ADD-B12289D3DA0B}" type="presParOf" srcId="{59058D08-2380-C44F-BEB1-85A234B10653}" destId="{4AC60603-AC45-AC4A-A0FE-A3B7C745D92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C60603-AC45-AC4A-A0FE-A3B7C745D927}">
      <dsp:nvSpPr>
        <dsp:cNvPr id="0" name=""/>
        <dsp:cNvSpPr/>
      </dsp:nvSpPr>
      <dsp:spPr>
        <a:xfrm>
          <a:off x="0" y="0"/>
          <a:ext cx="4288628" cy="5285880"/>
        </a:xfrm>
        <a:prstGeom prst="rect">
          <a:avLst/>
        </a:prstGeom>
        <a:solidFill>
          <a:srgbClr val="92D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solidFill>
                <a:schemeClr val="tx1"/>
              </a:solidFill>
            </a:rPr>
            <a:t>The Big Picture</a:t>
          </a:r>
        </a:p>
      </dsp:txBody>
      <dsp:txXfrm>
        <a:off x="0" y="0"/>
        <a:ext cx="4288628" cy="5285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2091D-DD72-3241-8F25-9ED8257CFB9E}" type="datetimeFigureOut">
              <a:rPr lang="en-US" smtClean="0"/>
              <a:t>7/26/25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B2A50-7E7B-3543-9941-321614F9E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25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A8B4D-D0B7-33F6-3589-DE21EBEB5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B6F9FA-6A93-D7B4-9647-296289C12A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D9D36B-E9F5-0982-5BA5-6AFE59C06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 and cons of WFS ... title</a:t>
            </a:r>
          </a:p>
          <a:p>
            <a:r>
              <a:rPr lang="en-US" dirty="0"/>
              <a:t>add one more pro</a:t>
            </a:r>
          </a:p>
          <a:p>
            <a:r>
              <a:rPr lang="en-US" dirty="0"/>
              <a:t>using </a:t>
            </a:r>
            <a:r>
              <a:rPr lang="en-US" dirty="0" err="1"/>
              <a:t>exisiting</a:t>
            </a:r>
            <a:r>
              <a:rPr lang="en-US" dirty="0"/>
              <a:t> PM sidebands  </a:t>
            </a:r>
          </a:p>
        </p:txBody>
      </p:sp>
    </p:spTree>
    <p:extLst>
      <p:ext uri="{BB962C8B-B14F-4D97-AF65-F5344CB8AC3E}">
        <p14:creationId xmlns:p14="http://schemas.microsoft.com/office/powerpoint/2010/main" val="3816321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intoduce</a:t>
            </a:r>
            <a:r>
              <a:rPr lang="en-US" dirty="0"/>
              <a:t> the two sensing schemes </a:t>
            </a:r>
            <a:r>
              <a:rPr lang="en-US" dirty="0" err="1"/>
              <a:t>i</a:t>
            </a:r>
            <a:r>
              <a:rPr lang="en-US" dirty="0"/>
              <a:t> mentioned in the title</a:t>
            </a:r>
          </a:p>
        </p:txBody>
      </p:sp>
    </p:spTree>
    <p:extLst>
      <p:ext uri="{BB962C8B-B14F-4D97-AF65-F5344CB8AC3E}">
        <p14:creationId xmlns:p14="http://schemas.microsoft.com/office/powerpoint/2010/main" val="1141807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3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64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6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DE729-6614-FB5B-C388-B65144431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25A713-CAB9-75E3-14AB-8500C9858C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1099EC-B810-A0ED-BF02-1F7E0CB1A8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QPD has 4 RF channels - 8 RF channels per cavity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centering loops required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5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Noises = Strain Sensitivity</a:t>
            </a:r>
          </a:p>
        </p:txBody>
      </p:sp>
    </p:spTree>
    <p:extLst>
      <p:ext uri="{BB962C8B-B14F-4D97-AF65-F5344CB8AC3E}">
        <p14:creationId xmlns:p14="http://schemas.microsoft.com/office/powerpoint/2010/main" val="2918733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27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what a feedback loop</a:t>
            </a:r>
          </a:p>
          <a:p>
            <a:endParaRPr lang="en-US" dirty="0"/>
          </a:p>
          <a:p>
            <a:r>
              <a:rPr lang="en-US" dirty="0"/>
              <a:t>What happens if the mirrors are tilted? </a:t>
            </a:r>
          </a:p>
        </p:txBody>
      </p:sp>
    </p:spTree>
    <p:extLst>
      <p:ext uri="{BB962C8B-B14F-4D97-AF65-F5344CB8AC3E}">
        <p14:creationId xmlns:p14="http://schemas.microsoft.com/office/powerpoint/2010/main" val="1337451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682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50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70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454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668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60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72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728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7/26/25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463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7/26/25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935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7/26/25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70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7/26/25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7/26/25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499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2E171BA-CC09-47C8-A6DF-F5C5CB59CEEC}" type="datetime1">
              <a:rPr lang="en-US" smtClean="0"/>
              <a:t>7/26/25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13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38F49-B3E2-4BF0-BEC7-C30D34ABBB8D}" type="datetime1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33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4.jpeg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emf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reesvg.org/i-cant-hear-you-vector-clip-art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20A611-5648-A28C-7BC3-9DA5BEFD9A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4A83D-97FD-DD5D-5714-182BE79D1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5" y="701964"/>
            <a:ext cx="5370950" cy="3640303"/>
          </a:xfrm>
        </p:spPr>
        <p:txBody>
          <a:bodyPr anchor="t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Cool Animations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9DECEB-D9C5-1206-B2FB-78D0DE926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90" y="5253050"/>
            <a:ext cx="3888419" cy="969264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Raed Diab</a:t>
            </a:r>
          </a:p>
        </p:txBody>
      </p:sp>
    </p:spTree>
    <p:extLst>
      <p:ext uri="{BB962C8B-B14F-4D97-AF65-F5344CB8AC3E}">
        <p14:creationId xmlns:p14="http://schemas.microsoft.com/office/powerpoint/2010/main" val="208723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am_turn_on.mp4">
            <a:hlinkClick r:id="" action="ppaction://media"/>
            <a:extLst>
              <a:ext uri="{FF2B5EF4-FFF2-40B4-BE49-F238E27FC236}">
                <a16:creationId xmlns:a16="http://schemas.microsoft.com/office/drawing/2014/main" id="{0031628C-0AB6-5514-CBAC-6AF4F8791C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3423" y="0"/>
            <a:ext cx="9118577" cy="5129200"/>
          </a:xfrm>
          <a:prstGeom prst="rect">
            <a:avLst/>
          </a:prstGeom>
        </p:spPr>
      </p:pic>
      <p:sp>
        <p:nvSpPr>
          <p:cNvPr id="37" name="Freeform 36">
            <a:extLst>
              <a:ext uri="{FF2B5EF4-FFF2-40B4-BE49-F238E27FC236}">
                <a16:creationId xmlns:a16="http://schemas.microsoft.com/office/drawing/2014/main" id="{B49709F1-3116-2B3B-AF80-A61121252A1A}"/>
              </a:ext>
            </a:extLst>
          </p:cNvPr>
          <p:cNvSpPr/>
          <p:nvPr/>
        </p:nvSpPr>
        <p:spPr>
          <a:xfrm>
            <a:off x="1" y="0"/>
            <a:ext cx="12222472" cy="6412992"/>
          </a:xfrm>
          <a:custGeom>
            <a:avLst/>
            <a:gdLst>
              <a:gd name="connsiteX0" fmla="*/ 8020575 w 9143997"/>
              <a:gd name="connsiteY0" fmla="*/ 2728367 h 4728408"/>
              <a:gd name="connsiteX1" fmla="*/ 7809834 w 9143997"/>
              <a:gd name="connsiteY1" fmla="*/ 3156992 h 4728408"/>
              <a:gd name="connsiteX2" fmla="*/ 8020575 w 9143997"/>
              <a:gd name="connsiteY2" fmla="*/ 3585617 h 4728408"/>
              <a:gd name="connsiteX3" fmla="*/ 8442056 w 9143997"/>
              <a:gd name="connsiteY3" fmla="*/ 3585617 h 4728408"/>
              <a:gd name="connsiteX4" fmla="*/ 8652796 w 9143997"/>
              <a:gd name="connsiteY4" fmla="*/ 3156992 h 4728408"/>
              <a:gd name="connsiteX5" fmla="*/ 8442056 w 9143997"/>
              <a:gd name="connsiteY5" fmla="*/ 2728367 h 4728408"/>
              <a:gd name="connsiteX6" fmla="*/ 7297727 w 9143997"/>
              <a:gd name="connsiteY6" fmla="*/ 2197331 h 4728408"/>
              <a:gd name="connsiteX7" fmla="*/ 7086986 w 9143997"/>
              <a:gd name="connsiteY7" fmla="*/ 2625956 h 4728408"/>
              <a:gd name="connsiteX8" fmla="*/ 7297727 w 9143997"/>
              <a:gd name="connsiteY8" fmla="*/ 3054581 h 4728408"/>
              <a:gd name="connsiteX9" fmla="*/ 7719208 w 9143997"/>
              <a:gd name="connsiteY9" fmla="*/ 3054581 h 4728408"/>
              <a:gd name="connsiteX10" fmla="*/ 7929948 w 9143997"/>
              <a:gd name="connsiteY10" fmla="*/ 2625956 h 4728408"/>
              <a:gd name="connsiteX11" fmla="*/ 7719208 w 9143997"/>
              <a:gd name="connsiteY11" fmla="*/ 2197331 h 4728408"/>
              <a:gd name="connsiteX12" fmla="*/ 7995000 w 9143997"/>
              <a:gd name="connsiteY12" fmla="*/ 1762127 h 4728408"/>
              <a:gd name="connsiteX13" fmla="*/ 7784259 w 9143997"/>
              <a:gd name="connsiteY13" fmla="*/ 2190750 h 4728408"/>
              <a:gd name="connsiteX14" fmla="*/ 7995000 w 9143997"/>
              <a:gd name="connsiteY14" fmla="*/ 2619375 h 4728408"/>
              <a:gd name="connsiteX15" fmla="*/ 8416481 w 9143997"/>
              <a:gd name="connsiteY15" fmla="*/ 2619375 h 4728408"/>
              <a:gd name="connsiteX16" fmla="*/ 8627221 w 9143997"/>
              <a:gd name="connsiteY16" fmla="*/ 2190750 h 4728408"/>
              <a:gd name="connsiteX17" fmla="*/ 8416481 w 9143997"/>
              <a:gd name="connsiteY17" fmla="*/ 1762127 h 4728408"/>
              <a:gd name="connsiteX18" fmla="*/ 6573957 w 9143997"/>
              <a:gd name="connsiteY18" fmla="*/ 1714501 h 4728408"/>
              <a:gd name="connsiteX19" fmla="*/ 6363216 w 9143997"/>
              <a:gd name="connsiteY19" fmla="*/ 2143125 h 4728408"/>
              <a:gd name="connsiteX20" fmla="*/ 6573957 w 9143997"/>
              <a:gd name="connsiteY20" fmla="*/ 2571750 h 4728408"/>
              <a:gd name="connsiteX21" fmla="*/ 6995438 w 9143997"/>
              <a:gd name="connsiteY21" fmla="*/ 2571750 h 4728408"/>
              <a:gd name="connsiteX22" fmla="*/ 7206178 w 9143997"/>
              <a:gd name="connsiteY22" fmla="*/ 2143125 h 4728408"/>
              <a:gd name="connsiteX23" fmla="*/ 6995438 w 9143997"/>
              <a:gd name="connsiteY23" fmla="*/ 1714501 h 4728408"/>
              <a:gd name="connsiteX24" fmla="*/ 7297727 w 9143997"/>
              <a:gd name="connsiteY24" fmla="*/ 1263170 h 4728408"/>
              <a:gd name="connsiteX25" fmla="*/ 7086986 w 9143997"/>
              <a:gd name="connsiteY25" fmla="*/ 1691795 h 4728408"/>
              <a:gd name="connsiteX26" fmla="*/ 7297727 w 9143997"/>
              <a:gd name="connsiteY26" fmla="*/ 2120419 h 4728408"/>
              <a:gd name="connsiteX27" fmla="*/ 7719208 w 9143997"/>
              <a:gd name="connsiteY27" fmla="*/ 2120419 h 4728408"/>
              <a:gd name="connsiteX28" fmla="*/ 7929948 w 9143997"/>
              <a:gd name="connsiteY28" fmla="*/ 1691795 h 4728408"/>
              <a:gd name="connsiteX29" fmla="*/ 7719208 w 9143997"/>
              <a:gd name="connsiteY29" fmla="*/ 1263170 h 4728408"/>
              <a:gd name="connsiteX30" fmla="*/ 5849200 w 9143997"/>
              <a:gd name="connsiteY30" fmla="*/ 1238251 h 4728408"/>
              <a:gd name="connsiteX31" fmla="*/ 5638459 w 9143997"/>
              <a:gd name="connsiteY31" fmla="*/ 1666876 h 4728408"/>
              <a:gd name="connsiteX32" fmla="*/ 5849200 w 9143997"/>
              <a:gd name="connsiteY32" fmla="*/ 2095500 h 4728408"/>
              <a:gd name="connsiteX33" fmla="*/ 6270681 w 9143997"/>
              <a:gd name="connsiteY33" fmla="*/ 2095500 h 4728408"/>
              <a:gd name="connsiteX34" fmla="*/ 6481421 w 9143997"/>
              <a:gd name="connsiteY34" fmla="*/ 1666876 h 4728408"/>
              <a:gd name="connsiteX35" fmla="*/ 6270681 w 9143997"/>
              <a:gd name="connsiteY35" fmla="*/ 1238251 h 4728408"/>
              <a:gd name="connsiteX36" fmla="*/ 8021756 w 9143997"/>
              <a:gd name="connsiteY36" fmla="*/ 827965 h 4728408"/>
              <a:gd name="connsiteX37" fmla="*/ 7811015 w 9143997"/>
              <a:gd name="connsiteY37" fmla="*/ 1256589 h 4728408"/>
              <a:gd name="connsiteX38" fmla="*/ 8021756 w 9143997"/>
              <a:gd name="connsiteY38" fmla="*/ 1685215 h 4728408"/>
              <a:gd name="connsiteX39" fmla="*/ 8443237 w 9143997"/>
              <a:gd name="connsiteY39" fmla="*/ 1685215 h 4728408"/>
              <a:gd name="connsiteX40" fmla="*/ 8653977 w 9143997"/>
              <a:gd name="connsiteY40" fmla="*/ 1256589 h 4728408"/>
              <a:gd name="connsiteX41" fmla="*/ 8443237 w 9143997"/>
              <a:gd name="connsiteY41" fmla="*/ 827965 h 4728408"/>
              <a:gd name="connsiteX42" fmla="*/ 6585604 w 9143997"/>
              <a:gd name="connsiteY42" fmla="*/ 764214 h 4728408"/>
              <a:gd name="connsiteX43" fmla="*/ 6374863 w 9143997"/>
              <a:gd name="connsiteY43" fmla="*/ 1192839 h 4728408"/>
              <a:gd name="connsiteX44" fmla="*/ 6585604 w 9143997"/>
              <a:gd name="connsiteY44" fmla="*/ 1621465 h 4728408"/>
              <a:gd name="connsiteX45" fmla="*/ 7007085 w 9143997"/>
              <a:gd name="connsiteY45" fmla="*/ 1621465 h 4728408"/>
              <a:gd name="connsiteX46" fmla="*/ 7217825 w 9143997"/>
              <a:gd name="connsiteY46" fmla="*/ 1192839 h 4728408"/>
              <a:gd name="connsiteX47" fmla="*/ 7007085 w 9143997"/>
              <a:gd name="connsiteY47" fmla="*/ 764214 h 4728408"/>
              <a:gd name="connsiteX48" fmla="*/ 5124937 w 9143997"/>
              <a:gd name="connsiteY48" fmla="*/ 742951 h 4728408"/>
              <a:gd name="connsiteX49" fmla="*/ 4914196 w 9143997"/>
              <a:gd name="connsiteY49" fmla="*/ 1171576 h 4728408"/>
              <a:gd name="connsiteX50" fmla="*/ 5124937 w 9143997"/>
              <a:gd name="connsiteY50" fmla="*/ 1600201 h 4728408"/>
              <a:gd name="connsiteX51" fmla="*/ 5546418 w 9143997"/>
              <a:gd name="connsiteY51" fmla="*/ 1600201 h 4728408"/>
              <a:gd name="connsiteX52" fmla="*/ 5757158 w 9143997"/>
              <a:gd name="connsiteY52" fmla="*/ 1171576 h 4728408"/>
              <a:gd name="connsiteX53" fmla="*/ 5546418 w 9143997"/>
              <a:gd name="connsiteY53" fmla="*/ 742951 h 4728408"/>
              <a:gd name="connsiteX54" fmla="*/ 7322008 w 9143997"/>
              <a:gd name="connsiteY54" fmla="*/ 330854 h 4728408"/>
              <a:gd name="connsiteX55" fmla="*/ 7111267 w 9143997"/>
              <a:gd name="connsiteY55" fmla="*/ 759479 h 4728408"/>
              <a:gd name="connsiteX56" fmla="*/ 7322008 w 9143997"/>
              <a:gd name="connsiteY56" fmla="*/ 1188104 h 4728408"/>
              <a:gd name="connsiteX57" fmla="*/ 7743489 w 9143997"/>
              <a:gd name="connsiteY57" fmla="*/ 1188104 h 4728408"/>
              <a:gd name="connsiteX58" fmla="*/ 7954229 w 9143997"/>
              <a:gd name="connsiteY58" fmla="*/ 759479 h 4728408"/>
              <a:gd name="connsiteX59" fmla="*/ 7743489 w 9143997"/>
              <a:gd name="connsiteY59" fmla="*/ 330854 h 4728408"/>
              <a:gd name="connsiteX60" fmla="*/ 5873481 w 9143997"/>
              <a:gd name="connsiteY60" fmla="*/ 276225 h 4728408"/>
              <a:gd name="connsiteX61" fmla="*/ 5662740 w 9143997"/>
              <a:gd name="connsiteY61" fmla="*/ 704850 h 4728408"/>
              <a:gd name="connsiteX62" fmla="*/ 5873481 w 9143997"/>
              <a:gd name="connsiteY62" fmla="*/ 1133477 h 4728408"/>
              <a:gd name="connsiteX63" fmla="*/ 6294962 w 9143997"/>
              <a:gd name="connsiteY63" fmla="*/ 1133477 h 4728408"/>
              <a:gd name="connsiteX64" fmla="*/ 6505702 w 9143997"/>
              <a:gd name="connsiteY64" fmla="*/ 704850 h 4728408"/>
              <a:gd name="connsiteX65" fmla="*/ 6294962 w 9143997"/>
              <a:gd name="connsiteY65" fmla="*/ 276225 h 4728408"/>
              <a:gd name="connsiteX66" fmla="*/ 0 w 9143997"/>
              <a:gd name="connsiteY66" fmla="*/ 0 h 4728408"/>
              <a:gd name="connsiteX67" fmla="*/ 5056956 w 9143997"/>
              <a:gd name="connsiteY67" fmla="*/ 0 h 4728408"/>
              <a:gd name="connsiteX68" fmla="*/ 4943473 w 9143997"/>
              <a:gd name="connsiteY68" fmla="*/ 230813 h 4728408"/>
              <a:gd name="connsiteX69" fmla="*/ 5154214 w 9143997"/>
              <a:gd name="connsiteY69" fmla="*/ 659438 h 4728408"/>
              <a:gd name="connsiteX70" fmla="*/ 5575695 w 9143997"/>
              <a:gd name="connsiteY70" fmla="*/ 659438 h 4728408"/>
              <a:gd name="connsiteX71" fmla="*/ 5786435 w 9143997"/>
              <a:gd name="connsiteY71" fmla="*/ 230813 h 4728408"/>
              <a:gd name="connsiteX72" fmla="*/ 5672953 w 9143997"/>
              <a:gd name="connsiteY72" fmla="*/ 0 h 4728408"/>
              <a:gd name="connsiteX73" fmla="*/ 5759418 w 9143997"/>
              <a:gd name="connsiteY73" fmla="*/ 0 h 4728408"/>
              <a:gd name="connsiteX74" fmla="*/ 5862636 w 9143997"/>
              <a:gd name="connsiteY74" fmla="*/ 209935 h 4728408"/>
              <a:gd name="connsiteX75" fmla="*/ 6284117 w 9143997"/>
              <a:gd name="connsiteY75" fmla="*/ 209935 h 4728408"/>
              <a:gd name="connsiteX76" fmla="*/ 6387335 w 9143997"/>
              <a:gd name="connsiteY76" fmla="*/ 0 h 4728408"/>
              <a:gd name="connsiteX77" fmla="*/ 6472712 w 9143997"/>
              <a:gd name="connsiteY77" fmla="*/ 0 h 4728408"/>
              <a:gd name="connsiteX78" fmla="*/ 6360316 w 9143997"/>
              <a:gd name="connsiteY78" fmla="*/ 228600 h 4728408"/>
              <a:gd name="connsiteX79" fmla="*/ 6571057 w 9143997"/>
              <a:gd name="connsiteY79" fmla="*/ 657225 h 4728408"/>
              <a:gd name="connsiteX80" fmla="*/ 6992538 w 9143997"/>
              <a:gd name="connsiteY80" fmla="*/ 657225 h 4728408"/>
              <a:gd name="connsiteX81" fmla="*/ 7203278 w 9143997"/>
              <a:gd name="connsiteY81" fmla="*/ 228600 h 4728408"/>
              <a:gd name="connsiteX82" fmla="*/ 7090884 w 9143997"/>
              <a:gd name="connsiteY82" fmla="*/ 0 h 4728408"/>
              <a:gd name="connsiteX83" fmla="*/ 7221941 w 9143997"/>
              <a:gd name="connsiteY83" fmla="*/ 0 h 4728408"/>
              <a:gd name="connsiteX84" fmla="*/ 7334888 w 9143997"/>
              <a:gd name="connsiteY84" fmla="*/ 232845 h 4728408"/>
              <a:gd name="connsiteX85" fmla="*/ 7747638 w 9143997"/>
              <a:gd name="connsiteY85" fmla="*/ 232845 h 4728408"/>
              <a:gd name="connsiteX86" fmla="*/ 7860585 w 9143997"/>
              <a:gd name="connsiteY86" fmla="*/ 0 h 4728408"/>
              <a:gd name="connsiteX87" fmla="*/ 7978046 w 9143997"/>
              <a:gd name="connsiteY87" fmla="*/ 0 h 4728408"/>
              <a:gd name="connsiteX88" fmla="*/ 7826478 w 9143997"/>
              <a:gd name="connsiteY88" fmla="*/ 312462 h 4728408"/>
              <a:gd name="connsiteX89" fmla="*/ 8032853 w 9143997"/>
              <a:gd name="connsiteY89" fmla="*/ 737912 h 4728408"/>
              <a:gd name="connsiteX90" fmla="*/ 8445603 w 9143997"/>
              <a:gd name="connsiteY90" fmla="*/ 737912 h 4728408"/>
              <a:gd name="connsiteX91" fmla="*/ 8651978 w 9143997"/>
              <a:gd name="connsiteY91" fmla="*/ 312462 h 4728408"/>
              <a:gd name="connsiteX92" fmla="*/ 8500411 w 9143997"/>
              <a:gd name="connsiteY92" fmla="*/ 0 h 4728408"/>
              <a:gd name="connsiteX93" fmla="*/ 8578785 w 9143997"/>
              <a:gd name="connsiteY93" fmla="*/ 0 h 4728408"/>
              <a:gd name="connsiteX94" fmla="*/ 8731242 w 9143997"/>
              <a:gd name="connsiteY94" fmla="*/ 314296 h 4728408"/>
              <a:gd name="connsiteX95" fmla="*/ 9143992 w 9143997"/>
              <a:gd name="connsiteY95" fmla="*/ 314296 h 4728408"/>
              <a:gd name="connsiteX96" fmla="*/ 9143997 w 9143997"/>
              <a:gd name="connsiteY96" fmla="*/ 314286 h 4728408"/>
              <a:gd name="connsiteX97" fmla="*/ 9143997 w 9143997"/>
              <a:gd name="connsiteY97" fmla="*/ 421532 h 4728408"/>
              <a:gd name="connsiteX98" fmla="*/ 9123403 w 9143997"/>
              <a:gd name="connsiteY98" fmla="*/ 379076 h 4728408"/>
              <a:gd name="connsiteX99" fmla="*/ 8710653 w 9143997"/>
              <a:gd name="connsiteY99" fmla="*/ 379076 h 4728408"/>
              <a:gd name="connsiteX100" fmla="*/ 8504278 w 9143997"/>
              <a:gd name="connsiteY100" fmla="*/ 804526 h 4728408"/>
              <a:gd name="connsiteX101" fmla="*/ 8710653 w 9143997"/>
              <a:gd name="connsiteY101" fmla="*/ 1229977 h 4728408"/>
              <a:gd name="connsiteX102" fmla="*/ 9123403 w 9143997"/>
              <a:gd name="connsiteY102" fmla="*/ 1229977 h 4728408"/>
              <a:gd name="connsiteX103" fmla="*/ 9143997 w 9143997"/>
              <a:gd name="connsiteY103" fmla="*/ 1187521 h 4728408"/>
              <a:gd name="connsiteX104" fmla="*/ 9143997 w 9143997"/>
              <a:gd name="connsiteY104" fmla="*/ 1326921 h 4728408"/>
              <a:gd name="connsiteX105" fmla="*/ 8746254 w 9143997"/>
              <a:gd name="connsiteY105" fmla="*/ 1326921 h 4728408"/>
              <a:gd name="connsiteX106" fmla="*/ 8535513 w 9143997"/>
              <a:gd name="connsiteY106" fmla="*/ 1755546 h 4728408"/>
              <a:gd name="connsiteX107" fmla="*/ 8746254 w 9143997"/>
              <a:gd name="connsiteY107" fmla="*/ 2184169 h 4728408"/>
              <a:gd name="connsiteX108" fmla="*/ 9143997 w 9143997"/>
              <a:gd name="connsiteY108" fmla="*/ 2184169 h 4728408"/>
              <a:gd name="connsiteX109" fmla="*/ 9143997 w 9143997"/>
              <a:gd name="connsiteY109" fmla="*/ 2268353 h 4728408"/>
              <a:gd name="connsiteX110" fmla="*/ 9135010 w 9143997"/>
              <a:gd name="connsiteY110" fmla="*/ 2250074 h 4728408"/>
              <a:gd name="connsiteX111" fmla="*/ 8713529 w 9143997"/>
              <a:gd name="connsiteY111" fmla="*/ 2250074 h 4728408"/>
              <a:gd name="connsiteX112" fmla="*/ 8502788 w 9143997"/>
              <a:gd name="connsiteY112" fmla="*/ 2678699 h 4728408"/>
              <a:gd name="connsiteX113" fmla="*/ 8713529 w 9143997"/>
              <a:gd name="connsiteY113" fmla="*/ 3107324 h 4728408"/>
              <a:gd name="connsiteX114" fmla="*/ 9135010 w 9143997"/>
              <a:gd name="connsiteY114" fmla="*/ 3107324 h 4728408"/>
              <a:gd name="connsiteX115" fmla="*/ 9143997 w 9143997"/>
              <a:gd name="connsiteY115" fmla="*/ 3089045 h 4728408"/>
              <a:gd name="connsiteX116" fmla="*/ 9143997 w 9143997"/>
              <a:gd name="connsiteY116" fmla="*/ 3166648 h 4728408"/>
              <a:gd name="connsiteX117" fmla="*/ 8775478 w 9143997"/>
              <a:gd name="connsiteY117" fmla="*/ 3166648 h 4728408"/>
              <a:gd name="connsiteX118" fmla="*/ 8564737 w 9143997"/>
              <a:gd name="connsiteY118" fmla="*/ 3595273 h 4728408"/>
              <a:gd name="connsiteX119" fmla="*/ 8775478 w 9143997"/>
              <a:gd name="connsiteY119" fmla="*/ 4023898 h 4728408"/>
              <a:gd name="connsiteX120" fmla="*/ 9143997 w 9143997"/>
              <a:gd name="connsiteY120" fmla="*/ 4023898 h 4728408"/>
              <a:gd name="connsiteX121" fmla="*/ 9143997 w 9143997"/>
              <a:gd name="connsiteY121" fmla="*/ 4728408 h 4728408"/>
              <a:gd name="connsiteX122" fmla="*/ 0 w 9143997"/>
              <a:gd name="connsiteY122" fmla="*/ 4728408 h 472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9143997" h="4728408">
                <a:moveTo>
                  <a:pt x="8020575" y="2728367"/>
                </a:moveTo>
                <a:lnTo>
                  <a:pt x="7809834" y="3156992"/>
                </a:lnTo>
                <a:lnTo>
                  <a:pt x="8020575" y="3585617"/>
                </a:lnTo>
                <a:lnTo>
                  <a:pt x="8442056" y="3585617"/>
                </a:lnTo>
                <a:lnTo>
                  <a:pt x="8652796" y="3156992"/>
                </a:lnTo>
                <a:lnTo>
                  <a:pt x="8442056" y="2728367"/>
                </a:lnTo>
                <a:close/>
                <a:moveTo>
                  <a:pt x="7297727" y="2197331"/>
                </a:moveTo>
                <a:lnTo>
                  <a:pt x="7086986" y="2625956"/>
                </a:lnTo>
                <a:lnTo>
                  <a:pt x="7297727" y="3054581"/>
                </a:lnTo>
                <a:lnTo>
                  <a:pt x="7719208" y="3054581"/>
                </a:lnTo>
                <a:lnTo>
                  <a:pt x="7929948" y="2625956"/>
                </a:lnTo>
                <a:lnTo>
                  <a:pt x="7719208" y="2197331"/>
                </a:lnTo>
                <a:close/>
                <a:moveTo>
                  <a:pt x="7995000" y="1762127"/>
                </a:moveTo>
                <a:lnTo>
                  <a:pt x="7784259" y="2190750"/>
                </a:lnTo>
                <a:lnTo>
                  <a:pt x="7995000" y="2619375"/>
                </a:lnTo>
                <a:lnTo>
                  <a:pt x="8416481" y="2619375"/>
                </a:lnTo>
                <a:lnTo>
                  <a:pt x="8627221" y="2190750"/>
                </a:lnTo>
                <a:lnTo>
                  <a:pt x="8416481" y="1762127"/>
                </a:lnTo>
                <a:close/>
                <a:moveTo>
                  <a:pt x="6573957" y="1714501"/>
                </a:moveTo>
                <a:lnTo>
                  <a:pt x="6363216" y="2143125"/>
                </a:lnTo>
                <a:lnTo>
                  <a:pt x="6573957" y="2571750"/>
                </a:lnTo>
                <a:lnTo>
                  <a:pt x="6995438" y="2571750"/>
                </a:lnTo>
                <a:lnTo>
                  <a:pt x="7206178" y="2143125"/>
                </a:lnTo>
                <a:lnTo>
                  <a:pt x="6995438" y="1714501"/>
                </a:lnTo>
                <a:close/>
                <a:moveTo>
                  <a:pt x="7297727" y="1263170"/>
                </a:moveTo>
                <a:lnTo>
                  <a:pt x="7086986" y="1691795"/>
                </a:lnTo>
                <a:lnTo>
                  <a:pt x="7297727" y="2120419"/>
                </a:lnTo>
                <a:lnTo>
                  <a:pt x="7719208" y="2120419"/>
                </a:lnTo>
                <a:lnTo>
                  <a:pt x="7929948" y="1691795"/>
                </a:lnTo>
                <a:lnTo>
                  <a:pt x="7719208" y="1263170"/>
                </a:lnTo>
                <a:close/>
                <a:moveTo>
                  <a:pt x="5849200" y="1238251"/>
                </a:moveTo>
                <a:lnTo>
                  <a:pt x="5638459" y="1666876"/>
                </a:lnTo>
                <a:lnTo>
                  <a:pt x="5849200" y="2095500"/>
                </a:lnTo>
                <a:lnTo>
                  <a:pt x="6270681" y="2095500"/>
                </a:lnTo>
                <a:lnTo>
                  <a:pt x="6481421" y="1666876"/>
                </a:lnTo>
                <a:lnTo>
                  <a:pt x="6270681" y="1238251"/>
                </a:lnTo>
                <a:close/>
                <a:moveTo>
                  <a:pt x="8021756" y="827965"/>
                </a:moveTo>
                <a:lnTo>
                  <a:pt x="7811015" y="1256589"/>
                </a:lnTo>
                <a:lnTo>
                  <a:pt x="8021756" y="1685215"/>
                </a:lnTo>
                <a:lnTo>
                  <a:pt x="8443237" y="1685215"/>
                </a:lnTo>
                <a:lnTo>
                  <a:pt x="8653977" y="1256589"/>
                </a:lnTo>
                <a:lnTo>
                  <a:pt x="8443237" y="827965"/>
                </a:lnTo>
                <a:close/>
                <a:moveTo>
                  <a:pt x="6585604" y="764214"/>
                </a:moveTo>
                <a:lnTo>
                  <a:pt x="6374863" y="1192839"/>
                </a:lnTo>
                <a:lnTo>
                  <a:pt x="6585604" y="1621465"/>
                </a:lnTo>
                <a:lnTo>
                  <a:pt x="7007085" y="1621465"/>
                </a:lnTo>
                <a:lnTo>
                  <a:pt x="7217825" y="1192839"/>
                </a:lnTo>
                <a:lnTo>
                  <a:pt x="7007085" y="764214"/>
                </a:lnTo>
                <a:close/>
                <a:moveTo>
                  <a:pt x="5124937" y="742951"/>
                </a:moveTo>
                <a:lnTo>
                  <a:pt x="4914196" y="1171576"/>
                </a:lnTo>
                <a:lnTo>
                  <a:pt x="5124937" y="1600201"/>
                </a:lnTo>
                <a:lnTo>
                  <a:pt x="5546418" y="1600201"/>
                </a:lnTo>
                <a:lnTo>
                  <a:pt x="5757158" y="1171576"/>
                </a:lnTo>
                <a:lnTo>
                  <a:pt x="5546418" y="742951"/>
                </a:lnTo>
                <a:close/>
                <a:moveTo>
                  <a:pt x="7322008" y="330854"/>
                </a:moveTo>
                <a:lnTo>
                  <a:pt x="7111267" y="759479"/>
                </a:lnTo>
                <a:lnTo>
                  <a:pt x="7322008" y="1188104"/>
                </a:lnTo>
                <a:lnTo>
                  <a:pt x="7743489" y="1188104"/>
                </a:lnTo>
                <a:lnTo>
                  <a:pt x="7954229" y="759479"/>
                </a:lnTo>
                <a:lnTo>
                  <a:pt x="7743489" y="330854"/>
                </a:lnTo>
                <a:close/>
                <a:moveTo>
                  <a:pt x="5873481" y="276225"/>
                </a:moveTo>
                <a:lnTo>
                  <a:pt x="5662740" y="704850"/>
                </a:lnTo>
                <a:lnTo>
                  <a:pt x="5873481" y="1133477"/>
                </a:lnTo>
                <a:lnTo>
                  <a:pt x="6294962" y="1133477"/>
                </a:lnTo>
                <a:lnTo>
                  <a:pt x="6505702" y="704850"/>
                </a:lnTo>
                <a:lnTo>
                  <a:pt x="6294962" y="276225"/>
                </a:lnTo>
                <a:close/>
                <a:moveTo>
                  <a:pt x="0" y="0"/>
                </a:moveTo>
                <a:lnTo>
                  <a:pt x="5056956" y="0"/>
                </a:lnTo>
                <a:lnTo>
                  <a:pt x="4943473" y="230813"/>
                </a:lnTo>
                <a:lnTo>
                  <a:pt x="5154214" y="659438"/>
                </a:lnTo>
                <a:lnTo>
                  <a:pt x="5575695" y="659438"/>
                </a:lnTo>
                <a:lnTo>
                  <a:pt x="5786435" y="230813"/>
                </a:lnTo>
                <a:lnTo>
                  <a:pt x="5672953" y="0"/>
                </a:lnTo>
                <a:lnTo>
                  <a:pt x="5759418" y="0"/>
                </a:lnTo>
                <a:lnTo>
                  <a:pt x="5862636" y="209935"/>
                </a:lnTo>
                <a:lnTo>
                  <a:pt x="6284117" y="209935"/>
                </a:lnTo>
                <a:lnTo>
                  <a:pt x="6387335" y="0"/>
                </a:lnTo>
                <a:lnTo>
                  <a:pt x="6472712" y="0"/>
                </a:lnTo>
                <a:lnTo>
                  <a:pt x="6360316" y="228600"/>
                </a:lnTo>
                <a:lnTo>
                  <a:pt x="6571057" y="657225"/>
                </a:lnTo>
                <a:lnTo>
                  <a:pt x="6992538" y="657225"/>
                </a:lnTo>
                <a:lnTo>
                  <a:pt x="7203278" y="228600"/>
                </a:lnTo>
                <a:lnTo>
                  <a:pt x="7090884" y="0"/>
                </a:lnTo>
                <a:lnTo>
                  <a:pt x="7221941" y="0"/>
                </a:lnTo>
                <a:lnTo>
                  <a:pt x="7334888" y="232845"/>
                </a:lnTo>
                <a:lnTo>
                  <a:pt x="7747638" y="232845"/>
                </a:lnTo>
                <a:lnTo>
                  <a:pt x="7860585" y="0"/>
                </a:lnTo>
                <a:lnTo>
                  <a:pt x="7978046" y="0"/>
                </a:lnTo>
                <a:lnTo>
                  <a:pt x="7826478" y="312462"/>
                </a:lnTo>
                <a:lnTo>
                  <a:pt x="8032853" y="737912"/>
                </a:lnTo>
                <a:lnTo>
                  <a:pt x="8445603" y="737912"/>
                </a:lnTo>
                <a:lnTo>
                  <a:pt x="8651978" y="312462"/>
                </a:lnTo>
                <a:lnTo>
                  <a:pt x="8500411" y="0"/>
                </a:lnTo>
                <a:lnTo>
                  <a:pt x="8578785" y="0"/>
                </a:lnTo>
                <a:lnTo>
                  <a:pt x="8731242" y="314296"/>
                </a:lnTo>
                <a:lnTo>
                  <a:pt x="9143992" y="314296"/>
                </a:lnTo>
                <a:lnTo>
                  <a:pt x="9143997" y="314286"/>
                </a:lnTo>
                <a:lnTo>
                  <a:pt x="9143997" y="421532"/>
                </a:lnTo>
                <a:lnTo>
                  <a:pt x="9123403" y="379076"/>
                </a:lnTo>
                <a:lnTo>
                  <a:pt x="8710653" y="379076"/>
                </a:lnTo>
                <a:lnTo>
                  <a:pt x="8504278" y="804526"/>
                </a:lnTo>
                <a:lnTo>
                  <a:pt x="8710653" y="1229977"/>
                </a:lnTo>
                <a:lnTo>
                  <a:pt x="9123403" y="1229977"/>
                </a:lnTo>
                <a:lnTo>
                  <a:pt x="9143997" y="1187521"/>
                </a:lnTo>
                <a:lnTo>
                  <a:pt x="9143997" y="1326921"/>
                </a:lnTo>
                <a:lnTo>
                  <a:pt x="8746254" y="1326921"/>
                </a:lnTo>
                <a:lnTo>
                  <a:pt x="8535513" y="1755546"/>
                </a:lnTo>
                <a:lnTo>
                  <a:pt x="8746254" y="2184169"/>
                </a:lnTo>
                <a:lnTo>
                  <a:pt x="9143997" y="2184169"/>
                </a:lnTo>
                <a:lnTo>
                  <a:pt x="9143997" y="2268353"/>
                </a:lnTo>
                <a:lnTo>
                  <a:pt x="9135010" y="2250074"/>
                </a:lnTo>
                <a:lnTo>
                  <a:pt x="8713529" y="2250074"/>
                </a:lnTo>
                <a:lnTo>
                  <a:pt x="8502788" y="2678699"/>
                </a:lnTo>
                <a:lnTo>
                  <a:pt x="8713529" y="3107324"/>
                </a:lnTo>
                <a:lnTo>
                  <a:pt x="9135010" y="3107324"/>
                </a:lnTo>
                <a:lnTo>
                  <a:pt x="9143997" y="3089045"/>
                </a:lnTo>
                <a:lnTo>
                  <a:pt x="9143997" y="3166648"/>
                </a:lnTo>
                <a:lnTo>
                  <a:pt x="8775478" y="3166648"/>
                </a:lnTo>
                <a:lnTo>
                  <a:pt x="8564737" y="3595273"/>
                </a:lnTo>
                <a:lnTo>
                  <a:pt x="8775478" y="4023898"/>
                </a:lnTo>
                <a:lnTo>
                  <a:pt x="9143997" y="4023898"/>
                </a:lnTo>
                <a:lnTo>
                  <a:pt x="9143997" y="4728408"/>
                </a:lnTo>
                <a:lnTo>
                  <a:pt x="0" y="4728408"/>
                </a:lnTo>
                <a:close/>
              </a:path>
            </a:pathLst>
          </a:cu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0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>
                <a:ln>
                  <a:solidFill>
                    <a:schemeClr val="tx1"/>
                  </a:solidFill>
                </a:ln>
              </a:rPr>
              <a:t>    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18B98-DB07-4923-4886-75576FC36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C472F-A6EF-A30D-8763-9E5085112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5" y="1066873"/>
            <a:ext cx="4412275" cy="5129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Seismic noise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D4F6A4A-C536-F515-2901-E638380E59A6}"/>
              </a:ext>
            </a:extLst>
          </p:cNvPr>
          <p:cNvCxnSpPr/>
          <p:nvPr/>
        </p:nvCxnSpPr>
        <p:spPr>
          <a:xfrm>
            <a:off x="4387828" y="7264400"/>
            <a:ext cx="1219200" cy="1219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AEFF7D-2F04-01E2-68ED-F84D5038A595}"/>
              </a:ext>
            </a:extLst>
          </p:cNvPr>
          <p:cNvGrpSpPr/>
          <p:nvPr/>
        </p:nvGrpSpPr>
        <p:grpSpPr>
          <a:xfrm>
            <a:off x="-1297921" y="7367722"/>
            <a:ext cx="7107009" cy="1889257"/>
            <a:chOff x="-14070" y="3241873"/>
            <a:chExt cx="5330257" cy="1416943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BDC95BB-AE60-B982-6604-67B2456033C5}"/>
                </a:ext>
              </a:extLst>
            </p:cNvPr>
            <p:cNvSpPr/>
            <p:nvPr/>
          </p:nvSpPr>
          <p:spPr>
            <a:xfrm>
              <a:off x="1308100" y="3289300"/>
              <a:ext cx="1016000" cy="5207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D252897-12D0-D9EA-63D8-14C7F1A5BE2E}"/>
                </a:ext>
              </a:extLst>
            </p:cNvPr>
            <p:cNvSpPr/>
            <p:nvPr/>
          </p:nvSpPr>
          <p:spPr>
            <a:xfrm>
              <a:off x="2692860" y="3289300"/>
              <a:ext cx="1016000" cy="5207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385472-1D26-CBAF-5925-18BF268DA0DA}"/>
                </a:ext>
              </a:extLst>
            </p:cNvPr>
            <p:cNvSpPr txBox="1"/>
            <p:nvPr/>
          </p:nvSpPr>
          <p:spPr>
            <a:xfrm>
              <a:off x="2822244" y="3378879"/>
              <a:ext cx="93725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Mirror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F95998-9730-4012-867B-B044F0B20291}"/>
                </a:ext>
              </a:extLst>
            </p:cNvPr>
            <p:cNvSpPr txBox="1"/>
            <p:nvPr/>
          </p:nvSpPr>
          <p:spPr>
            <a:xfrm>
              <a:off x="1344127" y="3378879"/>
              <a:ext cx="937255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Actuator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E6823D26-CA08-CE2C-0E84-6DF06B71FE47}"/>
                </a:ext>
              </a:extLst>
            </p:cNvPr>
            <p:cNvSpPr/>
            <p:nvPr/>
          </p:nvSpPr>
          <p:spPr>
            <a:xfrm>
              <a:off x="2019760" y="3980822"/>
              <a:ext cx="1016000" cy="5207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235990-0D15-A8BB-6410-463354700189}"/>
                </a:ext>
              </a:extLst>
            </p:cNvPr>
            <p:cNvSpPr txBox="1"/>
            <p:nvPr/>
          </p:nvSpPr>
          <p:spPr>
            <a:xfrm>
              <a:off x="2092912" y="4035568"/>
              <a:ext cx="937255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Amplifier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D34BFFA-E0D9-C1D1-228F-34811516784E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2324100" y="3543300"/>
              <a:ext cx="368760" cy="635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83EB487-C2E6-8E59-0B33-C9D8B2B227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9517" y="3532767"/>
              <a:ext cx="59637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E4C06CA-4CD1-CDA3-14A4-936E794471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0441" y="4241172"/>
              <a:ext cx="96454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2FB008C-663C-85A1-1DA7-4A4A7A4639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5437" y="3549650"/>
              <a:ext cx="3903" cy="6988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135830BD-F611-14BB-F275-CB0A8B79D04F}"/>
                </a:ext>
              </a:extLst>
            </p:cNvPr>
            <p:cNvSpPr/>
            <p:nvPr/>
          </p:nvSpPr>
          <p:spPr>
            <a:xfrm>
              <a:off x="4249548" y="3267526"/>
              <a:ext cx="1016000" cy="5207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AD8DC8-FCAD-E090-D9E4-5EC6C0012E1E}"/>
                </a:ext>
              </a:extLst>
            </p:cNvPr>
            <p:cNvSpPr txBox="1"/>
            <p:nvPr/>
          </p:nvSpPr>
          <p:spPr>
            <a:xfrm>
              <a:off x="4378932" y="3357105"/>
              <a:ext cx="93725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Sensor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13EE14E-368E-6FDE-E3E4-041FAE07430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86402" y="3193884"/>
              <a:ext cx="3903" cy="6988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C451997-B219-C867-C2DA-DAC854CEA1C2}"/>
                    </a:ext>
                  </a:extLst>
                </p:cNvPr>
                <p:cNvSpPr txBox="1"/>
                <p:nvPr/>
              </p:nvSpPr>
              <p:spPr>
                <a:xfrm>
                  <a:off x="-14070" y="3241873"/>
                  <a:ext cx="937255" cy="3462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C451997-B219-C867-C2DA-DAC854CEA1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4070" y="3241873"/>
                  <a:ext cx="937255" cy="346249"/>
                </a:xfrm>
                <a:prstGeom prst="rect">
                  <a:avLst/>
                </a:prstGeom>
                <a:blipFill>
                  <a:blip r:embed="rId6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8BCDD5E-B33B-4B2D-1C4E-E4B620FD3A62}"/>
                </a:ext>
              </a:extLst>
            </p:cNvPr>
            <p:cNvCxnSpPr>
              <a:cxnSpLocks/>
            </p:cNvCxnSpPr>
            <p:nvPr/>
          </p:nvCxnSpPr>
          <p:spPr>
            <a:xfrm>
              <a:off x="935437" y="4241172"/>
              <a:ext cx="1117478" cy="73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F0E6338-A559-E407-61D1-9F8DD45DFAF8}"/>
                </a:ext>
              </a:extLst>
            </p:cNvPr>
            <p:cNvCxnSpPr>
              <a:cxnSpLocks/>
            </p:cNvCxnSpPr>
            <p:nvPr/>
          </p:nvCxnSpPr>
          <p:spPr>
            <a:xfrm>
              <a:off x="3972146" y="3510993"/>
              <a:ext cx="2841" cy="7374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152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5E902629-2747-2779-9E98-2EA5FFE29884}"/>
              </a:ext>
            </a:extLst>
          </p:cNvPr>
          <p:cNvSpPr/>
          <p:nvPr/>
        </p:nvSpPr>
        <p:spPr>
          <a:xfrm>
            <a:off x="2502524" y="4600353"/>
            <a:ext cx="878957" cy="87895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82766FC-B17E-E01B-8687-E869E3834F35}"/>
              </a:ext>
            </a:extLst>
          </p:cNvPr>
          <p:cNvSpPr/>
          <p:nvPr/>
        </p:nvSpPr>
        <p:spPr>
          <a:xfrm>
            <a:off x="368596" y="1332616"/>
            <a:ext cx="2133928" cy="2096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22B731-D912-568E-2C7A-FB110A5A980E}"/>
              </a:ext>
            </a:extLst>
          </p:cNvPr>
          <p:cNvSpPr/>
          <p:nvPr/>
        </p:nvSpPr>
        <p:spPr>
          <a:xfrm>
            <a:off x="3885235" y="4600353"/>
            <a:ext cx="878957" cy="87895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6726579-0ED8-7F91-C12B-2B49625DE720}"/>
              </a:ext>
            </a:extLst>
          </p:cNvPr>
          <p:cNvSpPr/>
          <p:nvPr/>
        </p:nvSpPr>
        <p:spPr>
          <a:xfrm>
            <a:off x="5267946" y="4600353"/>
            <a:ext cx="878957" cy="878959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A93A22-702D-C759-7832-4E3E5C4D0A3D}"/>
              </a:ext>
            </a:extLst>
          </p:cNvPr>
          <p:cNvSpPr/>
          <p:nvPr/>
        </p:nvSpPr>
        <p:spPr>
          <a:xfrm>
            <a:off x="8033367" y="4600353"/>
            <a:ext cx="878957" cy="878959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47A2F1-7BE9-E266-3807-2AC04CA66878}"/>
              </a:ext>
            </a:extLst>
          </p:cNvPr>
          <p:cNvSpPr/>
          <p:nvPr/>
        </p:nvSpPr>
        <p:spPr>
          <a:xfrm>
            <a:off x="6650656" y="4600353"/>
            <a:ext cx="878957" cy="878959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4D39EA-87CF-2E78-C4DC-7E9D8F9A8C6D}"/>
              </a:ext>
            </a:extLst>
          </p:cNvPr>
          <p:cNvSpPr/>
          <p:nvPr/>
        </p:nvSpPr>
        <p:spPr>
          <a:xfrm>
            <a:off x="9416078" y="4600353"/>
            <a:ext cx="878957" cy="878959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65AE89-58C7-77C5-901A-4D0190308593}"/>
              </a:ext>
            </a:extLst>
          </p:cNvPr>
          <p:cNvSpPr/>
          <p:nvPr/>
        </p:nvSpPr>
        <p:spPr>
          <a:xfrm>
            <a:off x="10798784" y="4600353"/>
            <a:ext cx="878957" cy="87895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Google Shape;91;p11">
            <a:extLst>
              <a:ext uri="{FF2B5EF4-FFF2-40B4-BE49-F238E27FC236}">
                <a16:creationId xmlns:a16="http://schemas.microsoft.com/office/drawing/2014/main" id="{7CFF2411-71B2-2A33-738C-224EA0DB94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75" y="101601"/>
            <a:ext cx="10058400" cy="95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666666"/>
              </a:buClr>
              <a:buSzPts val="3200"/>
            </a:pP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Outline</a:t>
            </a:r>
            <a:endParaRPr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21" name="Google Shape;92;p11">
            <a:extLst>
              <a:ext uri="{FF2B5EF4-FFF2-40B4-BE49-F238E27FC236}">
                <a16:creationId xmlns:a16="http://schemas.microsoft.com/office/drawing/2014/main" id="{04489305-5B08-80DE-C8FB-BFD6DE0D86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7585" y="3681523"/>
            <a:ext cx="2104940" cy="6663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177796" indent="0" algn="ctr">
              <a:buNone/>
            </a:pPr>
            <a:r>
              <a:rPr lang="en-US" sz="2133" b="1" dirty="0">
                <a:solidFill>
                  <a:schemeClr val="bg1"/>
                </a:solidFill>
                <a:sym typeface="Arial"/>
              </a:rPr>
              <a:t>Intro to LIGO</a:t>
            </a:r>
          </a:p>
        </p:txBody>
      </p:sp>
    </p:spTree>
    <p:extLst>
      <p:ext uri="{BB962C8B-B14F-4D97-AF65-F5344CB8AC3E}">
        <p14:creationId xmlns:p14="http://schemas.microsoft.com/office/powerpoint/2010/main" val="1220652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5E902629-2747-2779-9E98-2EA5FFE29884}"/>
              </a:ext>
            </a:extLst>
          </p:cNvPr>
          <p:cNvSpPr/>
          <p:nvPr/>
        </p:nvSpPr>
        <p:spPr>
          <a:xfrm>
            <a:off x="368596" y="1332614"/>
            <a:ext cx="2133928" cy="209638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22B731-D912-568E-2C7A-FB110A5A980E}"/>
              </a:ext>
            </a:extLst>
          </p:cNvPr>
          <p:cNvSpPr/>
          <p:nvPr/>
        </p:nvSpPr>
        <p:spPr>
          <a:xfrm>
            <a:off x="2502524" y="4600354"/>
            <a:ext cx="878957" cy="87895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6726579-0ED8-7F91-C12B-2B49625DE720}"/>
              </a:ext>
            </a:extLst>
          </p:cNvPr>
          <p:cNvSpPr/>
          <p:nvPr/>
        </p:nvSpPr>
        <p:spPr>
          <a:xfrm>
            <a:off x="3885235" y="4600354"/>
            <a:ext cx="878957" cy="87895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A93A22-702D-C759-7832-4E3E5C4D0A3D}"/>
              </a:ext>
            </a:extLst>
          </p:cNvPr>
          <p:cNvSpPr/>
          <p:nvPr/>
        </p:nvSpPr>
        <p:spPr>
          <a:xfrm>
            <a:off x="6650656" y="4600354"/>
            <a:ext cx="878957" cy="878959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47A2F1-7BE9-E266-3807-2AC04CA66878}"/>
              </a:ext>
            </a:extLst>
          </p:cNvPr>
          <p:cNvSpPr/>
          <p:nvPr/>
        </p:nvSpPr>
        <p:spPr>
          <a:xfrm>
            <a:off x="5267946" y="4600354"/>
            <a:ext cx="878957" cy="878959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4D39EA-87CF-2E78-C4DC-7E9D8F9A8C6D}"/>
              </a:ext>
            </a:extLst>
          </p:cNvPr>
          <p:cNvSpPr/>
          <p:nvPr/>
        </p:nvSpPr>
        <p:spPr>
          <a:xfrm>
            <a:off x="8033367" y="4600354"/>
            <a:ext cx="878957" cy="878959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65AE89-58C7-77C5-901A-4D0190308593}"/>
              </a:ext>
            </a:extLst>
          </p:cNvPr>
          <p:cNvSpPr/>
          <p:nvPr/>
        </p:nvSpPr>
        <p:spPr>
          <a:xfrm>
            <a:off x="9416074" y="4600354"/>
            <a:ext cx="878957" cy="878959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Google Shape;91;p11">
            <a:extLst>
              <a:ext uri="{FF2B5EF4-FFF2-40B4-BE49-F238E27FC236}">
                <a16:creationId xmlns:a16="http://schemas.microsoft.com/office/drawing/2014/main" id="{79EDFF1F-EE44-FAB9-5876-E51EB8CFAA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75" y="101601"/>
            <a:ext cx="10058400" cy="95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666666"/>
              </a:buClr>
              <a:buSzPts val="3200"/>
            </a:pPr>
            <a:r>
              <a:rPr lang="en-US" dirty="0">
                <a:solidFill>
                  <a:schemeClr val="bg1"/>
                </a:solidFill>
              </a:rPr>
              <a:t>Outline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" name="Google Shape;92;p11">
            <a:extLst>
              <a:ext uri="{FF2B5EF4-FFF2-40B4-BE49-F238E27FC236}">
                <a16:creationId xmlns:a16="http://schemas.microsoft.com/office/drawing/2014/main" id="{04489305-5B08-80DE-C8FB-BFD6DE0D86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" y="3681523"/>
            <a:ext cx="2983897" cy="6663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177796" indent="0" algn="ctr">
              <a:buNone/>
            </a:pPr>
            <a:r>
              <a:rPr lang="en-US" sz="2133" b="1" dirty="0">
                <a:solidFill>
                  <a:schemeClr val="bg1"/>
                </a:solidFill>
                <a:sym typeface="Arial"/>
              </a:rPr>
              <a:t>LIGO optical layout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A04B8C-7848-8FE7-4790-9FB0FCB4A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r>
              <a:rPr lang="en-US"/>
              <a:t> of 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843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6222B731-D912-568E-2C7A-FB110A5A980E}"/>
              </a:ext>
            </a:extLst>
          </p:cNvPr>
          <p:cNvSpPr/>
          <p:nvPr/>
        </p:nvSpPr>
        <p:spPr>
          <a:xfrm>
            <a:off x="368596" y="1332614"/>
            <a:ext cx="2133928" cy="205031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6726579-0ED8-7F91-C12B-2B49625DE720}"/>
              </a:ext>
            </a:extLst>
          </p:cNvPr>
          <p:cNvSpPr/>
          <p:nvPr/>
        </p:nvSpPr>
        <p:spPr>
          <a:xfrm>
            <a:off x="2927508" y="4646429"/>
            <a:ext cx="878957" cy="87895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A93A22-702D-C759-7832-4E3E5C4D0A3D}"/>
              </a:ext>
            </a:extLst>
          </p:cNvPr>
          <p:cNvSpPr/>
          <p:nvPr/>
        </p:nvSpPr>
        <p:spPr>
          <a:xfrm>
            <a:off x="5692930" y="4646429"/>
            <a:ext cx="878957" cy="87895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47A2F1-7BE9-E266-3807-2AC04CA66878}"/>
              </a:ext>
            </a:extLst>
          </p:cNvPr>
          <p:cNvSpPr/>
          <p:nvPr/>
        </p:nvSpPr>
        <p:spPr>
          <a:xfrm>
            <a:off x="4310219" y="4646429"/>
            <a:ext cx="878957" cy="878959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4D39EA-87CF-2E78-C4DC-7E9D8F9A8C6D}"/>
              </a:ext>
            </a:extLst>
          </p:cNvPr>
          <p:cNvSpPr/>
          <p:nvPr/>
        </p:nvSpPr>
        <p:spPr>
          <a:xfrm>
            <a:off x="7075640" y="4646429"/>
            <a:ext cx="878957" cy="878959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65AE89-58C7-77C5-901A-4D0190308593}"/>
              </a:ext>
            </a:extLst>
          </p:cNvPr>
          <p:cNvSpPr/>
          <p:nvPr/>
        </p:nvSpPr>
        <p:spPr>
          <a:xfrm>
            <a:off x="8458347" y="4646429"/>
            <a:ext cx="878957" cy="878959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Google Shape;91;p11">
            <a:extLst>
              <a:ext uri="{FF2B5EF4-FFF2-40B4-BE49-F238E27FC236}">
                <a16:creationId xmlns:a16="http://schemas.microsoft.com/office/drawing/2014/main" id="{AB75BB16-FB82-7964-9B55-716A219E2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75" y="101601"/>
            <a:ext cx="10058400" cy="95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666666"/>
              </a:buClr>
              <a:buSzPts val="3200"/>
            </a:pPr>
            <a:r>
              <a:rPr lang="en-US" dirty="0">
                <a:solidFill>
                  <a:schemeClr val="bg1"/>
                </a:solidFill>
              </a:rPr>
              <a:t>Outline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" name="Google Shape;92;p11">
            <a:extLst>
              <a:ext uri="{FF2B5EF4-FFF2-40B4-BE49-F238E27FC236}">
                <a16:creationId xmlns:a16="http://schemas.microsoft.com/office/drawing/2014/main" id="{04489305-5B08-80DE-C8FB-BFD6DE0D86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-192834" y="3655536"/>
            <a:ext cx="3256789" cy="6663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177796" indent="0" algn="ctr">
              <a:buNone/>
            </a:pPr>
            <a:r>
              <a:rPr lang="en-US" sz="2133" b="1" dirty="0">
                <a:solidFill>
                  <a:schemeClr val="bg1"/>
                </a:solidFill>
                <a:sym typeface="Arial"/>
              </a:rPr>
              <a:t>Noises in the detectors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E5800C-CD51-7CD5-7522-F57AA72FF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13</a:t>
            </a:fld>
            <a:r>
              <a:rPr lang="en-US"/>
              <a:t> of 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346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96726579-0ED8-7F91-C12B-2B49625DE720}"/>
              </a:ext>
            </a:extLst>
          </p:cNvPr>
          <p:cNvSpPr/>
          <p:nvPr/>
        </p:nvSpPr>
        <p:spPr>
          <a:xfrm>
            <a:off x="368598" y="1332613"/>
            <a:ext cx="2133927" cy="205031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A93A22-702D-C759-7832-4E3E5C4D0A3D}"/>
              </a:ext>
            </a:extLst>
          </p:cNvPr>
          <p:cNvSpPr/>
          <p:nvPr/>
        </p:nvSpPr>
        <p:spPr>
          <a:xfrm>
            <a:off x="4310219" y="4646430"/>
            <a:ext cx="878957" cy="87895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47A2F1-7BE9-E266-3807-2AC04CA66878}"/>
              </a:ext>
            </a:extLst>
          </p:cNvPr>
          <p:cNvSpPr/>
          <p:nvPr/>
        </p:nvSpPr>
        <p:spPr>
          <a:xfrm>
            <a:off x="2927508" y="4646430"/>
            <a:ext cx="878957" cy="87895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4D39EA-87CF-2E78-C4DC-7E9D8F9A8C6D}"/>
              </a:ext>
            </a:extLst>
          </p:cNvPr>
          <p:cNvSpPr/>
          <p:nvPr/>
        </p:nvSpPr>
        <p:spPr>
          <a:xfrm>
            <a:off x="5692930" y="4646430"/>
            <a:ext cx="878957" cy="878959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65AE89-58C7-77C5-901A-4D0190308593}"/>
              </a:ext>
            </a:extLst>
          </p:cNvPr>
          <p:cNvSpPr/>
          <p:nvPr/>
        </p:nvSpPr>
        <p:spPr>
          <a:xfrm>
            <a:off x="7075636" y="4646430"/>
            <a:ext cx="878957" cy="878959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Google Shape;91;p11">
            <a:extLst>
              <a:ext uri="{FF2B5EF4-FFF2-40B4-BE49-F238E27FC236}">
                <a16:creationId xmlns:a16="http://schemas.microsoft.com/office/drawing/2014/main" id="{768541A2-CFCB-8B4A-D504-FAFF6E1C45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75" y="101601"/>
            <a:ext cx="10058400" cy="95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666666"/>
              </a:buClr>
              <a:buSzPts val="3200"/>
            </a:pPr>
            <a:r>
              <a:rPr lang="en-US" dirty="0">
                <a:solidFill>
                  <a:schemeClr val="bg1"/>
                </a:solidFill>
              </a:rPr>
              <a:t>Outline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" name="Google Shape;92;p11">
            <a:extLst>
              <a:ext uri="{FF2B5EF4-FFF2-40B4-BE49-F238E27FC236}">
                <a16:creationId xmlns:a16="http://schemas.microsoft.com/office/drawing/2014/main" id="{04489305-5B08-80DE-C8FB-BFD6DE0D86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-183735" y="3475079"/>
            <a:ext cx="3238591" cy="6663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177796" indent="0" algn="ctr">
              <a:buNone/>
            </a:pPr>
            <a:r>
              <a:rPr lang="en-US" sz="2133" b="1" dirty="0">
                <a:solidFill>
                  <a:schemeClr val="bg1"/>
                </a:solidFill>
                <a:sym typeface="Arial"/>
              </a:rPr>
              <a:t>Alignment Sensing &amp; Control in LIGO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8AD284-F481-F723-A2CF-5D1F2BAEB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14</a:t>
            </a:fld>
            <a:r>
              <a:rPr lang="en-US"/>
              <a:t> of 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277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F847A2F1-7BE9-E266-3807-2AC04CA66878}"/>
              </a:ext>
            </a:extLst>
          </p:cNvPr>
          <p:cNvSpPr/>
          <p:nvPr/>
        </p:nvSpPr>
        <p:spPr>
          <a:xfrm>
            <a:off x="368598" y="1332613"/>
            <a:ext cx="2133927" cy="205031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A93A22-702D-C759-7832-4E3E5C4D0A3D}"/>
              </a:ext>
            </a:extLst>
          </p:cNvPr>
          <p:cNvSpPr/>
          <p:nvPr/>
        </p:nvSpPr>
        <p:spPr>
          <a:xfrm>
            <a:off x="3054855" y="4603899"/>
            <a:ext cx="878957" cy="87895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4D39EA-87CF-2E78-C4DC-7E9D8F9A8C6D}"/>
              </a:ext>
            </a:extLst>
          </p:cNvPr>
          <p:cNvSpPr/>
          <p:nvPr/>
        </p:nvSpPr>
        <p:spPr>
          <a:xfrm>
            <a:off x="4437566" y="4603899"/>
            <a:ext cx="878957" cy="87895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65AE89-58C7-77C5-901A-4D0190308593}"/>
              </a:ext>
            </a:extLst>
          </p:cNvPr>
          <p:cNvSpPr/>
          <p:nvPr/>
        </p:nvSpPr>
        <p:spPr>
          <a:xfrm>
            <a:off x="5820272" y="4603899"/>
            <a:ext cx="878957" cy="878959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Google Shape;91;p11">
            <a:extLst>
              <a:ext uri="{FF2B5EF4-FFF2-40B4-BE49-F238E27FC236}">
                <a16:creationId xmlns:a16="http://schemas.microsoft.com/office/drawing/2014/main" id="{6EB7099F-F72D-9C91-68A0-261CC00F17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75" y="101601"/>
            <a:ext cx="10058400" cy="95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666666"/>
              </a:buClr>
              <a:buSzPts val="3200"/>
            </a:pPr>
            <a:r>
              <a:rPr lang="en-US" dirty="0">
                <a:solidFill>
                  <a:schemeClr val="bg1"/>
                </a:solidFill>
              </a:rPr>
              <a:t>Outline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" name="Google Shape;92;p11">
            <a:extLst>
              <a:ext uri="{FF2B5EF4-FFF2-40B4-BE49-F238E27FC236}">
                <a16:creationId xmlns:a16="http://schemas.microsoft.com/office/drawing/2014/main" id="{04489305-5B08-80DE-C8FB-BFD6DE0D86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-183735" y="3475079"/>
            <a:ext cx="3238591" cy="6663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177796" indent="0" algn="ctr">
              <a:buNone/>
            </a:pPr>
            <a:r>
              <a:rPr lang="en-US" sz="2133" b="1" dirty="0">
                <a:solidFill>
                  <a:schemeClr val="bg1"/>
                </a:solidFill>
                <a:sym typeface="Arial"/>
              </a:rPr>
              <a:t>Two alignment schemes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66AFF5-52FF-F3DD-4C44-8DA8662F4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15</a:t>
            </a:fld>
            <a:r>
              <a:rPr lang="en-US"/>
              <a:t> of 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79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F0A93A22-702D-C759-7832-4E3E5C4D0A3D}"/>
              </a:ext>
            </a:extLst>
          </p:cNvPr>
          <p:cNvSpPr/>
          <p:nvPr/>
        </p:nvSpPr>
        <p:spPr>
          <a:xfrm>
            <a:off x="368691" y="1289191"/>
            <a:ext cx="2133925" cy="205031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4D39EA-87CF-2E78-C4DC-7E9D8F9A8C6D}"/>
              </a:ext>
            </a:extLst>
          </p:cNvPr>
          <p:cNvSpPr/>
          <p:nvPr/>
        </p:nvSpPr>
        <p:spPr>
          <a:xfrm>
            <a:off x="3054855" y="4561369"/>
            <a:ext cx="878957" cy="87895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65AE89-58C7-77C5-901A-4D0190308593}"/>
              </a:ext>
            </a:extLst>
          </p:cNvPr>
          <p:cNvSpPr/>
          <p:nvPr/>
        </p:nvSpPr>
        <p:spPr>
          <a:xfrm>
            <a:off x="4437562" y="4561369"/>
            <a:ext cx="878957" cy="87895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Google Shape;91;p11">
            <a:extLst>
              <a:ext uri="{FF2B5EF4-FFF2-40B4-BE49-F238E27FC236}">
                <a16:creationId xmlns:a16="http://schemas.microsoft.com/office/drawing/2014/main" id="{644E9648-73E4-F4E7-8B38-C1B2D7FB0A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75" y="101601"/>
            <a:ext cx="10058400" cy="95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666666"/>
              </a:buClr>
              <a:buSzPts val="3200"/>
            </a:pPr>
            <a:r>
              <a:rPr lang="en-US" dirty="0">
                <a:solidFill>
                  <a:schemeClr val="bg1"/>
                </a:solidFill>
              </a:rPr>
              <a:t>Outline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" name="Google Shape;92;p11">
            <a:extLst>
              <a:ext uri="{FF2B5EF4-FFF2-40B4-BE49-F238E27FC236}">
                <a16:creationId xmlns:a16="http://schemas.microsoft.com/office/drawing/2014/main" id="{04489305-5B08-80DE-C8FB-BFD6DE0D86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-183735" y="3475079"/>
            <a:ext cx="3238591" cy="6663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177796" indent="0" algn="ctr">
              <a:buNone/>
            </a:pPr>
            <a:r>
              <a:rPr lang="en-US" sz="2133" b="1" dirty="0">
                <a:solidFill>
                  <a:schemeClr val="bg1"/>
                </a:solidFill>
                <a:sym typeface="Arial"/>
              </a:rPr>
              <a:t>My progress &amp; results</a:t>
            </a:r>
          </a:p>
        </p:txBody>
      </p:sp>
    </p:spTree>
    <p:extLst>
      <p:ext uri="{BB962C8B-B14F-4D97-AF65-F5344CB8AC3E}">
        <p14:creationId xmlns:p14="http://schemas.microsoft.com/office/powerpoint/2010/main" val="608424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4C4D39EA-87CF-2E78-C4DC-7E9D8F9A8C6D}"/>
              </a:ext>
            </a:extLst>
          </p:cNvPr>
          <p:cNvSpPr/>
          <p:nvPr/>
        </p:nvSpPr>
        <p:spPr>
          <a:xfrm>
            <a:off x="368597" y="1247553"/>
            <a:ext cx="2133924" cy="205031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65AE89-58C7-77C5-901A-4D0190308593}"/>
              </a:ext>
            </a:extLst>
          </p:cNvPr>
          <p:cNvSpPr/>
          <p:nvPr/>
        </p:nvSpPr>
        <p:spPr>
          <a:xfrm>
            <a:off x="3054855" y="4547191"/>
            <a:ext cx="878957" cy="87895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Google Shape;91;p11">
            <a:extLst>
              <a:ext uri="{FF2B5EF4-FFF2-40B4-BE49-F238E27FC236}">
                <a16:creationId xmlns:a16="http://schemas.microsoft.com/office/drawing/2014/main" id="{5E1C8390-7D47-7D69-EC22-7C4E4F5561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75" y="101601"/>
            <a:ext cx="10058400" cy="95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666666"/>
              </a:buClr>
              <a:buSzPts val="3200"/>
            </a:pPr>
            <a:r>
              <a:rPr lang="en-US" dirty="0">
                <a:solidFill>
                  <a:schemeClr val="bg1"/>
                </a:solidFill>
              </a:rPr>
              <a:t>Outline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" name="Google Shape;92;p11">
            <a:extLst>
              <a:ext uri="{FF2B5EF4-FFF2-40B4-BE49-F238E27FC236}">
                <a16:creationId xmlns:a16="http://schemas.microsoft.com/office/drawing/2014/main" id="{04489305-5B08-80DE-C8FB-BFD6DE0D86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-183738" y="3429000"/>
            <a:ext cx="3238591" cy="6663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177796" indent="0" algn="ctr">
              <a:buNone/>
            </a:pPr>
            <a:r>
              <a:rPr lang="en-US" sz="2133" b="1" dirty="0">
                <a:solidFill>
                  <a:schemeClr val="bg1"/>
                </a:solidFill>
                <a:sym typeface="Arial"/>
              </a:rPr>
              <a:t>Simulation Project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EE305B-A495-B651-2C42-C9C3F7A54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17</a:t>
            </a:fld>
            <a:r>
              <a:rPr lang="en-US"/>
              <a:t> of 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274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E465AE89-58C7-77C5-901A-4D0190308593}"/>
              </a:ext>
            </a:extLst>
          </p:cNvPr>
          <p:cNvSpPr/>
          <p:nvPr/>
        </p:nvSpPr>
        <p:spPr>
          <a:xfrm>
            <a:off x="368597" y="1247551"/>
            <a:ext cx="2133924" cy="205031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Google Shape;91;p11">
            <a:extLst>
              <a:ext uri="{FF2B5EF4-FFF2-40B4-BE49-F238E27FC236}">
                <a16:creationId xmlns:a16="http://schemas.microsoft.com/office/drawing/2014/main" id="{337F4420-9001-1B76-1C4D-F79771873E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75" y="101601"/>
            <a:ext cx="10058400" cy="95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666666"/>
              </a:buClr>
              <a:buSzPts val="3200"/>
            </a:pPr>
            <a:r>
              <a:rPr lang="en-US" dirty="0">
                <a:solidFill>
                  <a:schemeClr val="bg1"/>
                </a:solidFill>
              </a:rPr>
              <a:t>Outline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" name="Google Shape;92;p11">
            <a:extLst>
              <a:ext uri="{FF2B5EF4-FFF2-40B4-BE49-F238E27FC236}">
                <a16:creationId xmlns:a16="http://schemas.microsoft.com/office/drawing/2014/main" id="{04489305-5B08-80DE-C8FB-BFD6DE0D86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-183738" y="3413051"/>
            <a:ext cx="3238591" cy="6663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177796" indent="0" algn="ctr">
              <a:buNone/>
            </a:pPr>
            <a:r>
              <a:rPr lang="en-US" sz="2133" b="1" dirty="0">
                <a:solidFill>
                  <a:schemeClr val="bg1"/>
                </a:solidFill>
                <a:sym typeface="Arial"/>
              </a:rPr>
              <a:t>Future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924645-5A00-5323-C24D-AE8F9D7C9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18</a:t>
            </a:fld>
            <a:r>
              <a:rPr lang="en-US"/>
              <a:t> of 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972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BC136-5492-617D-BEF3-E5E201F88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8F90D-7CDF-E7A4-34A3-0ED353797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17BD104-499D-E346-B507-CA55C9BF6684}"/>
              </a:ext>
            </a:extLst>
          </p:cNvPr>
          <p:cNvSpPr/>
          <p:nvPr/>
        </p:nvSpPr>
        <p:spPr>
          <a:xfrm rot="5400000">
            <a:off x="9116378" y="2127422"/>
            <a:ext cx="2470599" cy="26031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effectLst>
            <a:glow rad="62872">
              <a:schemeClr val="bg1">
                <a:lumMod val="8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/>
          </a:scene3d>
          <a:sp3d extrusionH="450850" contourW="12700"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1A09E270-95F2-EC4D-FDF5-1EC0036EF069}"/>
              </a:ext>
            </a:extLst>
          </p:cNvPr>
          <p:cNvGraphicFramePr/>
          <p:nvPr/>
        </p:nvGraphicFramePr>
        <p:xfrm>
          <a:off x="538745" y="958401"/>
          <a:ext cx="4288628" cy="5285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FA623E0-B872-3BC6-BF22-A549DA89D196}"/>
              </a:ext>
            </a:extLst>
          </p:cNvPr>
          <p:cNvSpPr txBox="1"/>
          <p:nvPr/>
        </p:nvSpPr>
        <p:spPr>
          <a:xfrm>
            <a:off x="9171190" y="1499285"/>
            <a:ext cx="236097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/>
              <a:t>    Mirrors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E65F35C-E35A-04EB-6E7C-4CD8E30F32A7}"/>
              </a:ext>
            </a:extLst>
          </p:cNvPr>
          <p:cNvSpPr/>
          <p:nvPr/>
        </p:nvSpPr>
        <p:spPr>
          <a:xfrm rot="5400000">
            <a:off x="9116378" y="2127422"/>
            <a:ext cx="2470599" cy="26031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effectLst>
            <a:glow rad="62872">
              <a:schemeClr val="bg1">
                <a:lumMod val="8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/>
          </a:scene3d>
          <a:sp3d extrusionH="450850" contourW="12700"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027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276D7-A0AD-24BA-1623-5C6C7A792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570BC-347D-6A02-1D81-800207C16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818AB4A-B9F4-1850-77C9-063B3F1A41A4}"/>
              </a:ext>
            </a:extLst>
          </p:cNvPr>
          <p:cNvSpPr/>
          <p:nvPr/>
        </p:nvSpPr>
        <p:spPr>
          <a:xfrm rot="5400000">
            <a:off x="9116378" y="2127422"/>
            <a:ext cx="2470599" cy="26031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effectLst>
            <a:glow rad="62872">
              <a:schemeClr val="bg1">
                <a:lumMod val="85000"/>
                <a:alpha val="40000"/>
              </a:schemeClr>
            </a:glow>
          </a:effectLst>
          <a:scene3d>
            <a:camera prst="orthographicFront">
              <a:rot lat="4800000" lon="0" rev="0"/>
            </a:camera>
            <a:lightRig rig="chilly" dir="t"/>
          </a:scene3d>
          <a:sp3d extrusionH="450850" contourW="12700"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4BB4B3-CA4C-7A0D-DE0F-8C9D0B0E0BA4}"/>
              </a:ext>
            </a:extLst>
          </p:cNvPr>
          <p:cNvGrpSpPr/>
          <p:nvPr/>
        </p:nvGrpSpPr>
        <p:grpSpPr>
          <a:xfrm>
            <a:off x="538744" y="960784"/>
            <a:ext cx="4288629" cy="5281113"/>
            <a:chOff x="404058" y="720587"/>
            <a:chExt cx="3216472" cy="3960835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A2B7CEE-C8D1-0A3B-EAAA-57F3112566F5}"/>
                </a:ext>
              </a:extLst>
            </p:cNvPr>
            <p:cNvSpPr/>
            <p:nvPr/>
          </p:nvSpPr>
          <p:spPr>
            <a:xfrm>
              <a:off x="404058" y="3111532"/>
              <a:ext cx="3216471" cy="1569890"/>
            </a:xfrm>
            <a:custGeom>
              <a:avLst/>
              <a:gdLst>
                <a:gd name="connsiteX0" fmla="*/ 0 w 3216471"/>
                <a:gd name="connsiteY0" fmla="*/ 0 h 1569890"/>
                <a:gd name="connsiteX1" fmla="*/ 3216471 w 3216471"/>
                <a:gd name="connsiteY1" fmla="*/ 0 h 1569890"/>
                <a:gd name="connsiteX2" fmla="*/ 3216471 w 3216471"/>
                <a:gd name="connsiteY2" fmla="*/ 1569890 h 1569890"/>
                <a:gd name="connsiteX3" fmla="*/ 0 w 3216471"/>
                <a:gd name="connsiteY3" fmla="*/ 1569890 h 1569890"/>
                <a:gd name="connsiteX4" fmla="*/ 0 w 3216471"/>
                <a:gd name="connsiteY4" fmla="*/ 0 h 156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471" h="1569890">
                  <a:moveTo>
                    <a:pt x="0" y="0"/>
                  </a:moveTo>
                  <a:lnTo>
                    <a:pt x="3216471" y="0"/>
                  </a:lnTo>
                  <a:lnTo>
                    <a:pt x="3216471" y="1569890"/>
                  </a:lnTo>
                  <a:lnTo>
                    <a:pt x="0" y="1569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341" tIns="360341" rIns="360341" bIns="360341" numCol="1" spcCol="1270" anchor="ctr" anchorCtr="0">
              <a:noAutofit/>
            </a:bodyPr>
            <a:lstStyle/>
            <a:p>
              <a:pPr algn="ctr" defTabSz="225207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067" dirty="0">
                  <a:solidFill>
                    <a:schemeClr val="tx1"/>
                  </a:solidFill>
                </a:rPr>
                <a:t>Optical Cavities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5275DB-7AEF-FB99-AA16-A8079D383515}"/>
                </a:ext>
              </a:extLst>
            </p:cNvPr>
            <p:cNvSpPr/>
            <p:nvPr/>
          </p:nvSpPr>
          <p:spPr>
            <a:xfrm rot="21600000">
              <a:off x="404058" y="720587"/>
              <a:ext cx="3216472" cy="2414493"/>
            </a:xfrm>
            <a:custGeom>
              <a:avLst/>
              <a:gdLst>
                <a:gd name="connsiteX0" fmla="*/ 0 w 3216471"/>
                <a:gd name="connsiteY0" fmla="*/ 845628 h 2414492"/>
                <a:gd name="connsiteX1" fmla="*/ 1306424 w 3216471"/>
                <a:gd name="connsiteY1" fmla="*/ 845628 h 2414492"/>
                <a:gd name="connsiteX2" fmla="*/ 1306424 w 3216471"/>
                <a:gd name="connsiteY2" fmla="*/ 603623 h 2414492"/>
                <a:gd name="connsiteX3" fmla="*/ 1004613 w 3216471"/>
                <a:gd name="connsiteY3" fmla="*/ 603623 h 2414492"/>
                <a:gd name="connsiteX4" fmla="*/ 1608236 w 3216471"/>
                <a:gd name="connsiteY4" fmla="*/ 0 h 2414492"/>
                <a:gd name="connsiteX5" fmla="*/ 2211859 w 3216471"/>
                <a:gd name="connsiteY5" fmla="*/ 603623 h 2414492"/>
                <a:gd name="connsiteX6" fmla="*/ 1910047 w 3216471"/>
                <a:gd name="connsiteY6" fmla="*/ 603623 h 2414492"/>
                <a:gd name="connsiteX7" fmla="*/ 1910047 w 3216471"/>
                <a:gd name="connsiteY7" fmla="*/ 845628 h 2414492"/>
                <a:gd name="connsiteX8" fmla="*/ 3216471 w 3216471"/>
                <a:gd name="connsiteY8" fmla="*/ 845628 h 2414492"/>
                <a:gd name="connsiteX9" fmla="*/ 3216471 w 3216471"/>
                <a:gd name="connsiteY9" fmla="*/ 2414492 h 2414492"/>
                <a:gd name="connsiteX10" fmla="*/ 0 w 3216471"/>
                <a:gd name="connsiteY10" fmla="*/ 2414492 h 2414492"/>
                <a:gd name="connsiteX11" fmla="*/ 0 w 3216471"/>
                <a:gd name="connsiteY11" fmla="*/ 845628 h 241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6471" h="2414492">
                  <a:moveTo>
                    <a:pt x="3216471" y="1568864"/>
                  </a:moveTo>
                  <a:lnTo>
                    <a:pt x="1910047" y="1568864"/>
                  </a:lnTo>
                  <a:lnTo>
                    <a:pt x="1910047" y="1810869"/>
                  </a:lnTo>
                  <a:lnTo>
                    <a:pt x="2211858" y="1810869"/>
                  </a:lnTo>
                  <a:lnTo>
                    <a:pt x="1608235" y="2414492"/>
                  </a:lnTo>
                  <a:lnTo>
                    <a:pt x="1004612" y="1810869"/>
                  </a:lnTo>
                  <a:lnTo>
                    <a:pt x="1306424" y="1810869"/>
                  </a:lnTo>
                  <a:lnTo>
                    <a:pt x="1306424" y="1568864"/>
                  </a:lnTo>
                  <a:lnTo>
                    <a:pt x="0" y="1568864"/>
                  </a:lnTo>
                  <a:lnTo>
                    <a:pt x="0" y="0"/>
                  </a:lnTo>
                  <a:lnTo>
                    <a:pt x="3216471" y="0"/>
                  </a:lnTo>
                  <a:lnTo>
                    <a:pt x="3216471" y="156886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340" tIns="360341" rIns="360343" bIns="1487845" numCol="1" spcCol="1270" anchor="ctr" anchorCtr="0">
              <a:noAutofit/>
            </a:bodyPr>
            <a:lstStyle/>
            <a:p>
              <a:pPr algn="ctr" defTabSz="225207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067" dirty="0"/>
                <a:t>The Big Picture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2ACA64-C9D0-BC0E-4323-DB47EC0D2D9F}"/>
              </a:ext>
            </a:extLst>
          </p:cNvPr>
          <p:cNvSpPr txBox="1"/>
          <p:nvPr/>
        </p:nvSpPr>
        <p:spPr>
          <a:xfrm>
            <a:off x="9171190" y="1499286"/>
            <a:ext cx="236097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/>
              <a:t>Input Mirror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91280-7523-D3F6-4D37-181A92275EEE}"/>
              </a:ext>
            </a:extLst>
          </p:cNvPr>
          <p:cNvSpPr txBox="1"/>
          <p:nvPr/>
        </p:nvSpPr>
        <p:spPr>
          <a:xfrm>
            <a:off x="5630550" y="1499286"/>
            <a:ext cx="26031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/>
              <a:t>Output Mirror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D98E0-7EE3-BF61-A034-E5CF351C3E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29131" y="2490236"/>
            <a:ext cx="3755056" cy="1877528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25F5826-65D5-7D35-5CF7-3F24F643D580}"/>
              </a:ext>
            </a:extLst>
          </p:cNvPr>
          <p:cNvSpPr/>
          <p:nvPr/>
        </p:nvSpPr>
        <p:spPr>
          <a:xfrm rot="5400000">
            <a:off x="5703435" y="2127423"/>
            <a:ext cx="2470599" cy="26031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effectLst>
            <a:glow rad="62872">
              <a:schemeClr val="bg1">
                <a:lumMod val="85000"/>
                <a:alpha val="40000"/>
              </a:schemeClr>
            </a:glow>
          </a:effectLst>
          <a:scene3d>
            <a:camera prst="orthographicFront">
              <a:rot lat="4800000" lon="10800000" rev="0"/>
            </a:camera>
            <a:lightRig rig="chilly" dir="t"/>
          </a:scene3d>
          <a:sp3d extrusionH="450850" contourW="12700"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926883-F401-FE7B-A1CC-D006B03EB0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</a:blip>
          <a:srcRect/>
          <a:stretch/>
        </p:blipFill>
        <p:spPr>
          <a:xfrm rot="21018220">
            <a:off x="6832331" y="2693436"/>
            <a:ext cx="3755056" cy="1877528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888505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D2D74-E793-7928-C4E7-9B788C2D5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087B925-BB16-EC31-7555-1527A879F0E0}"/>
              </a:ext>
            </a:extLst>
          </p:cNvPr>
          <p:cNvSpPr/>
          <p:nvPr/>
        </p:nvSpPr>
        <p:spPr>
          <a:xfrm rot="5400000">
            <a:off x="9116378" y="2127422"/>
            <a:ext cx="2470599" cy="26031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effectLst>
            <a:glow rad="62872">
              <a:schemeClr val="bg1">
                <a:lumMod val="85000"/>
                <a:alpha val="40000"/>
              </a:schemeClr>
            </a:glow>
          </a:effectLst>
          <a:scene3d>
            <a:camera prst="orthographicFront">
              <a:rot lat="4800000" lon="0" rev="600000"/>
            </a:camera>
            <a:lightRig rig="chilly" dir="t"/>
          </a:scene3d>
          <a:sp3d extrusionH="450850" contourW="12700"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F3468C-B2AF-22FB-A4CD-ED1EBB2E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018220">
            <a:off x="6629131" y="2490236"/>
            <a:ext cx="3755056" cy="1877528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F9FC64-F5A0-2068-FB5A-A45BC39DF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08D5EC-082C-5208-D93A-0A70DCBFAB68}"/>
              </a:ext>
            </a:extLst>
          </p:cNvPr>
          <p:cNvGrpSpPr/>
          <p:nvPr/>
        </p:nvGrpSpPr>
        <p:grpSpPr>
          <a:xfrm>
            <a:off x="538744" y="959334"/>
            <a:ext cx="4288629" cy="5284013"/>
            <a:chOff x="404058" y="719500"/>
            <a:chExt cx="3216472" cy="396301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E223BB9-4F00-0A97-768B-BA0A248A4175}"/>
                </a:ext>
              </a:extLst>
            </p:cNvPr>
            <p:cNvSpPr/>
            <p:nvPr/>
          </p:nvSpPr>
          <p:spPr>
            <a:xfrm>
              <a:off x="404058" y="3703022"/>
              <a:ext cx="3216471" cy="979488"/>
            </a:xfrm>
            <a:custGeom>
              <a:avLst/>
              <a:gdLst>
                <a:gd name="connsiteX0" fmla="*/ 0 w 3216471"/>
                <a:gd name="connsiteY0" fmla="*/ 0 h 979488"/>
                <a:gd name="connsiteX1" fmla="*/ 3216471 w 3216471"/>
                <a:gd name="connsiteY1" fmla="*/ 0 h 979488"/>
                <a:gd name="connsiteX2" fmla="*/ 3216471 w 3216471"/>
                <a:gd name="connsiteY2" fmla="*/ 979488 h 979488"/>
                <a:gd name="connsiteX3" fmla="*/ 0 w 3216471"/>
                <a:gd name="connsiteY3" fmla="*/ 979488 h 979488"/>
                <a:gd name="connsiteX4" fmla="*/ 0 w 3216471"/>
                <a:gd name="connsiteY4" fmla="*/ 0 h 979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471" h="979488">
                  <a:moveTo>
                    <a:pt x="0" y="0"/>
                  </a:moveTo>
                  <a:lnTo>
                    <a:pt x="3216471" y="0"/>
                  </a:lnTo>
                  <a:lnTo>
                    <a:pt x="3216471" y="979488"/>
                  </a:lnTo>
                  <a:lnTo>
                    <a:pt x="0" y="9794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963" tIns="293963" rIns="293963" bIns="293963" numCol="1" spcCol="1270" anchor="ctr" anchorCtr="0">
              <a:noAutofit/>
            </a:bodyPr>
            <a:lstStyle/>
            <a:p>
              <a:pPr algn="ctr" defTabSz="183722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133" dirty="0">
                  <a:solidFill>
                    <a:schemeClr val="tx1"/>
                  </a:solidFill>
                </a:rPr>
                <a:t>Alignment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B13C6D-B52B-C53B-CD55-FE5192B20F4C}"/>
                </a:ext>
              </a:extLst>
            </p:cNvPr>
            <p:cNvSpPr/>
            <p:nvPr/>
          </p:nvSpPr>
          <p:spPr>
            <a:xfrm rot="21600000">
              <a:off x="404058" y="2211260"/>
              <a:ext cx="3216472" cy="1506453"/>
            </a:xfrm>
            <a:custGeom>
              <a:avLst/>
              <a:gdLst>
                <a:gd name="connsiteX0" fmla="*/ 0 w 3216471"/>
                <a:gd name="connsiteY0" fmla="*/ 527605 h 1506452"/>
                <a:gd name="connsiteX1" fmla="*/ 1419929 w 3216471"/>
                <a:gd name="connsiteY1" fmla="*/ 527605 h 1506452"/>
                <a:gd name="connsiteX2" fmla="*/ 1419929 w 3216471"/>
                <a:gd name="connsiteY2" fmla="*/ 376613 h 1506452"/>
                <a:gd name="connsiteX3" fmla="*/ 1231623 w 3216471"/>
                <a:gd name="connsiteY3" fmla="*/ 376613 h 1506452"/>
                <a:gd name="connsiteX4" fmla="*/ 1608236 w 3216471"/>
                <a:gd name="connsiteY4" fmla="*/ 0 h 1506452"/>
                <a:gd name="connsiteX5" fmla="*/ 1984849 w 3216471"/>
                <a:gd name="connsiteY5" fmla="*/ 376613 h 1506452"/>
                <a:gd name="connsiteX6" fmla="*/ 1796542 w 3216471"/>
                <a:gd name="connsiteY6" fmla="*/ 376613 h 1506452"/>
                <a:gd name="connsiteX7" fmla="*/ 1796542 w 3216471"/>
                <a:gd name="connsiteY7" fmla="*/ 527605 h 1506452"/>
                <a:gd name="connsiteX8" fmla="*/ 3216471 w 3216471"/>
                <a:gd name="connsiteY8" fmla="*/ 527605 h 1506452"/>
                <a:gd name="connsiteX9" fmla="*/ 3216471 w 3216471"/>
                <a:gd name="connsiteY9" fmla="*/ 1506452 h 1506452"/>
                <a:gd name="connsiteX10" fmla="*/ 0 w 3216471"/>
                <a:gd name="connsiteY10" fmla="*/ 1506452 h 1506452"/>
                <a:gd name="connsiteX11" fmla="*/ 0 w 3216471"/>
                <a:gd name="connsiteY11" fmla="*/ 527605 h 150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6471" h="1506452">
                  <a:moveTo>
                    <a:pt x="3216471" y="978847"/>
                  </a:moveTo>
                  <a:lnTo>
                    <a:pt x="1796542" y="978847"/>
                  </a:lnTo>
                  <a:lnTo>
                    <a:pt x="1796542" y="1129839"/>
                  </a:lnTo>
                  <a:lnTo>
                    <a:pt x="1984848" y="1129839"/>
                  </a:lnTo>
                  <a:lnTo>
                    <a:pt x="1608235" y="1506451"/>
                  </a:lnTo>
                  <a:lnTo>
                    <a:pt x="1231622" y="1129839"/>
                  </a:lnTo>
                  <a:lnTo>
                    <a:pt x="1419929" y="1129839"/>
                  </a:lnTo>
                  <a:lnTo>
                    <a:pt x="1419929" y="978847"/>
                  </a:lnTo>
                  <a:lnTo>
                    <a:pt x="0" y="978847"/>
                  </a:lnTo>
                  <a:lnTo>
                    <a:pt x="0" y="1"/>
                  </a:lnTo>
                  <a:lnTo>
                    <a:pt x="3216471" y="1"/>
                  </a:lnTo>
                  <a:lnTo>
                    <a:pt x="3216471" y="97884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961" tIns="293964" rIns="293964" bIns="997436" numCol="1" spcCol="1270" anchor="ctr" anchorCtr="0">
              <a:noAutofit/>
            </a:bodyPr>
            <a:lstStyle/>
            <a:p>
              <a:pPr algn="ctr" defTabSz="183722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133" dirty="0"/>
                <a:t>Optical Cavities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337D671-071B-D5E0-812D-1444861C3E1C}"/>
                </a:ext>
              </a:extLst>
            </p:cNvPr>
            <p:cNvSpPr/>
            <p:nvPr/>
          </p:nvSpPr>
          <p:spPr>
            <a:xfrm rot="21600000">
              <a:off x="404058" y="719500"/>
              <a:ext cx="3216471" cy="1506454"/>
            </a:xfrm>
            <a:custGeom>
              <a:avLst/>
              <a:gdLst>
                <a:gd name="connsiteX0" fmla="*/ 0 w 3216471"/>
                <a:gd name="connsiteY0" fmla="*/ 527605 h 1506452"/>
                <a:gd name="connsiteX1" fmla="*/ 1419929 w 3216471"/>
                <a:gd name="connsiteY1" fmla="*/ 527605 h 1506452"/>
                <a:gd name="connsiteX2" fmla="*/ 1419929 w 3216471"/>
                <a:gd name="connsiteY2" fmla="*/ 376613 h 1506452"/>
                <a:gd name="connsiteX3" fmla="*/ 1231623 w 3216471"/>
                <a:gd name="connsiteY3" fmla="*/ 376613 h 1506452"/>
                <a:gd name="connsiteX4" fmla="*/ 1608236 w 3216471"/>
                <a:gd name="connsiteY4" fmla="*/ 0 h 1506452"/>
                <a:gd name="connsiteX5" fmla="*/ 1984849 w 3216471"/>
                <a:gd name="connsiteY5" fmla="*/ 376613 h 1506452"/>
                <a:gd name="connsiteX6" fmla="*/ 1796542 w 3216471"/>
                <a:gd name="connsiteY6" fmla="*/ 376613 h 1506452"/>
                <a:gd name="connsiteX7" fmla="*/ 1796542 w 3216471"/>
                <a:gd name="connsiteY7" fmla="*/ 527605 h 1506452"/>
                <a:gd name="connsiteX8" fmla="*/ 3216471 w 3216471"/>
                <a:gd name="connsiteY8" fmla="*/ 527605 h 1506452"/>
                <a:gd name="connsiteX9" fmla="*/ 3216471 w 3216471"/>
                <a:gd name="connsiteY9" fmla="*/ 1506452 h 1506452"/>
                <a:gd name="connsiteX10" fmla="*/ 0 w 3216471"/>
                <a:gd name="connsiteY10" fmla="*/ 1506452 h 1506452"/>
                <a:gd name="connsiteX11" fmla="*/ 0 w 3216471"/>
                <a:gd name="connsiteY11" fmla="*/ 527605 h 150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6471" h="1506452">
                  <a:moveTo>
                    <a:pt x="3216471" y="978847"/>
                  </a:moveTo>
                  <a:lnTo>
                    <a:pt x="1796542" y="978847"/>
                  </a:lnTo>
                  <a:lnTo>
                    <a:pt x="1796542" y="1129839"/>
                  </a:lnTo>
                  <a:lnTo>
                    <a:pt x="1984848" y="1129839"/>
                  </a:lnTo>
                  <a:lnTo>
                    <a:pt x="1608235" y="1506451"/>
                  </a:lnTo>
                  <a:lnTo>
                    <a:pt x="1231622" y="1129839"/>
                  </a:lnTo>
                  <a:lnTo>
                    <a:pt x="1419929" y="1129839"/>
                  </a:lnTo>
                  <a:lnTo>
                    <a:pt x="1419929" y="978847"/>
                  </a:lnTo>
                  <a:lnTo>
                    <a:pt x="0" y="978847"/>
                  </a:lnTo>
                  <a:lnTo>
                    <a:pt x="0" y="1"/>
                  </a:lnTo>
                  <a:lnTo>
                    <a:pt x="3216471" y="1"/>
                  </a:lnTo>
                  <a:lnTo>
                    <a:pt x="3216471" y="97884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961" tIns="293964" rIns="293963" bIns="997436" numCol="1" spcCol="1270" anchor="ctr" anchorCtr="0">
              <a:noAutofit/>
            </a:bodyPr>
            <a:lstStyle/>
            <a:p>
              <a:pPr algn="ctr" defTabSz="183722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133" dirty="0"/>
                <a:t>The Big Picture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1E28E4F-FE6B-0266-3A32-44A3158B89FF}"/>
              </a:ext>
            </a:extLst>
          </p:cNvPr>
          <p:cNvSpPr txBox="1"/>
          <p:nvPr/>
        </p:nvSpPr>
        <p:spPr>
          <a:xfrm>
            <a:off x="9171190" y="1499286"/>
            <a:ext cx="236097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/>
              <a:t>Input Mirror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7559619-7EAD-89D6-3698-0DE36052BA22}"/>
              </a:ext>
            </a:extLst>
          </p:cNvPr>
          <p:cNvSpPr/>
          <p:nvPr/>
        </p:nvSpPr>
        <p:spPr>
          <a:xfrm rot="5400000">
            <a:off x="5703435" y="2127423"/>
            <a:ext cx="2470599" cy="26031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effectLst>
            <a:glow rad="62872">
              <a:schemeClr val="bg1">
                <a:lumMod val="85000"/>
                <a:alpha val="40000"/>
              </a:schemeClr>
            </a:glow>
          </a:effectLst>
          <a:scene3d>
            <a:camera prst="orthographicFront">
              <a:rot lat="4800000" lon="10800000" rev="600000"/>
            </a:camera>
            <a:lightRig rig="chilly" dir="t"/>
          </a:scene3d>
          <a:sp3d extrusionH="450850" contourW="12700"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5A85E2-87B8-973E-547C-AF01587F8668}"/>
              </a:ext>
            </a:extLst>
          </p:cNvPr>
          <p:cNvSpPr txBox="1"/>
          <p:nvPr/>
        </p:nvSpPr>
        <p:spPr>
          <a:xfrm>
            <a:off x="5630550" y="1499286"/>
            <a:ext cx="26031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/>
              <a:t>Output Mirror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2F34E3-3C25-AA2E-B2B1-2CFF9DBC08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</a:blip>
          <a:srcRect/>
          <a:stretch/>
        </p:blipFill>
        <p:spPr>
          <a:xfrm>
            <a:off x="6832331" y="2693436"/>
            <a:ext cx="3755056" cy="1877528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E94418-29B2-952D-C4AC-A58D3BF93A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rcRect/>
          <a:stretch/>
        </p:blipFill>
        <p:spPr>
          <a:xfrm>
            <a:off x="7216345" y="2665973"/>
            <a:ext cx="3299132" cy="1649567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505909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5CBCF-F37E-5700-57A9-B0D18B129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CC14F-69D1-1E97-D3F8-F7345AC0B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B0AAC7A-0DEC-DF4D-0D40-1D6FBDD97A3E}"/>
              </a:ext>
            </a:extLst>
          </p:cNvPr>
          <p:cNvSpPr/>
          <p:nvPr/>
        </p:nvSpPr>
        <p:spPr>
          <a:xfrm rot="5400000">
            <a:off x="9116378" y="2127422"/>
            <a:ext cx="2470599" cy="26031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effectLst>
            <a:glow rad="62872">
              <a:schemeClr val="bg1">
                <a:lumMod val="85000"/>
                <a:alpha val="40000"/>
              </a:schemeClr>
            </a:glow>
          </a:effectLst>
          <a:scene3d>
            <a:camera prst="orthographicFront">
              <a:rot lat="4800000" lon="0" rev="0"/>
            </a:camera>
            <a:lightRig rig="chilly" dir="t"/>
          </a:scene3d>
          <a:sp3d extrusionH="450850" contourW="12700"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BC042-D48F-1473-D3E0-CB1179BF1115}"/>
              </a:ext>
            </a:extLst>
          </p:cNvPr>
          <p:cNvGrpSpPr/>
          <p:nvPr/>
        </p:nvGrpSpPr>
        <p:grpSpPr>
          <a:xfrm>
            <a:off x="538744" y="960196"/>
            <a:ext cx="4288629" cy="5282288"/>
            <a:chOff x="404058" y="720147"/>
            <a:chExt cx="3216472" cy="396171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E89F281-99FE-FD81-46A1-3D1655034F6C}"/>
                </a:ext>
              </a:extLst>
            </p:cNvPr>
            <p:cNvSpPr/>
            <p:nvPr/>
          </p:nvSpPr>
          <p:spPr>
            <a:xfrm>
              <a:off x="404058" y="3970476"/>
              <a:ext cx="3216471" cy="711387"/>
            </a:xfrm>
            <a:custGeom>
              <a:avLst/>
              <a:gdLst>
                <a:gd name="connsiteX0" fmla="*/ 0 w 3216471"/>
                <a:gd name="connsiteY0" fmla="*/ 0 h 711387"/>
                <a:gd name="connsiteX1" fmla="*/ 3216471 w 3216471"/>
                <a:gd name="connsiteY1" fmla="*/ 0 h 711387"/>
                <a:gd name="connsiteX2" fmla="*/ 3216471 w 3216471"/>
                <a:gd name="connsiteY2" fmla="*/ 711387 h 711387"/>
                <a:gd name="connsiteX3" fmla="*/ 0 w 3216471"/>
                <a:gd name="connsiteY3" fmla="*/ 711387 h 711387"/>
                <a:gd name="connsiteX4" fmla="*/ 0 w 3216471"/>
                <a:gd name="connsiteY4" fmla="*/ 0 h 711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471" h="711387">
                  <a:moveTo>
                    <a:pt x="0" y="0"/>
                  </a:moveTo>
                  <a:lnTo>
                    <a:pt x="3216471" y="0"/>
                  </a:lnTo>
                  <a:lnTo>
                    <a:pt x="3216471" y="711387"/>
                  </a:lnTo>
                  <a:lnTo>
                    <a:pt x="0" y="7113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1205" tIns="161205" rIns="161205" bIns="161205" numCol="1" spcCol="1270" anchor="ctr" anchorCtr="0">
              <a:noAutofit/>
            </a:bodyPr>
            <a:lstStyle/>
            <a:p>
              <a:pPr algn="ctr" defTabSz="10075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67" dirty="0">
                  <a:solidFill>
                    <a:schemeClr val="tx1"/>
                  </a:solidFill>
                </a:rPr>
                <a:t>OR</a:t>
              </a:r>
              <a:br>
                <a:rPr lang="en-US" sz="2267" dirty="0">
                  <a:solidFill>
                    <a:schemeClr val="tx1"/>
                  </a:solidFill>
                </a:rPr>
              </a:br>
              <a:r>
                <a:rPr lang="en-US" sz="2267" dirty="0">
                  <a:solidFill>
                    <a:schemeClr val="tx1"/>
                  </a:solidFill>
                </a:rPr>
                <a:t>Mode Matching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DE6790D-827B-CD72-8DD4-E0E6E51BBCFB}"/>
                </a:ext>
              </a:extLst>
            </p:cNvPr>
            <p:cNvSpPr/>
            <p:nvPr/>
          </p:nvSpPr>
          <p:spPr>
            <a:xfrm rot="21600000">
              <a:off x="404058" y="2887032"/>
              <a:ext cx="3216472" cy="1094114"/>
            </a:xfrm>
            <a:custGeom>
              <a:avLst/>
              <a:gdLst>
                <a:gd name="connsiteX0" fmla="*/ 0 w 3216471"/>
                <a:gd name="connsiteY0" fmla="*/ 383191 h 1094113"/>
                <a:gd name="connsiteX1" fmla="*/ 1471471 w 3216471"/>
                <a:gd name="connsiteY1" fmla="*/ 383191 h 1094113"/>
                <a:gd name="connsiteX2" fmla="*/ 1471471 w 3216471"/>
                <a:gd name="connsiteY2" fmla="*/ 273528 h 1094113"/>
                <a:gd name="connsiteX3" fmla="*/ 1334707 w 3216471"/>
                <a:gd name="connsiteY3" fmla="*/ 273528 h 1094113"/>
                <a:gd name="connsiteX4" fmla="*/ 1608236 w 3216471"/>
                <a:gd name="connsiteY4" fmla="*/ 0 h 1094113"/>
                <a:gd name="connsiteX5" fmla="*/ 1881764 w 3216471"/>
                <a:gd name="connsiteY5" fmla="*/ 273528 h 1094113"/>
                <a:gd name="connsiteX6" fmla="*/ 1745000 w 3216471"/>
                <a:gd name="connsiteY6" fmla="*/ 273528 h 1094113"/>
                <a:gd name="connsiteX7" fmla="*/ 1745000 w 3216471"/>
                <a:gd name="connsiteY7" fmla="*/ 383191 h 1094113"/>
                <a:gd name="connsiteX8" fmla="*/ 3216471 w 3216471"/>
                <a:gd name="connsiteY8" fmla="*/ 383191 h 1094113"/>
                <a:gd name="connsiteX9" fmla="*/ 3216471 w 3216471"/>
                <a:gd name="connsiteY9" fmla="*/ 1094113 h 1094113"/>
                <a:gd name="connsiteX10" fmla="*/ 0 w 3216471"/>
                <a:gd name="connsiteY10" fmla="*/ 1094113 h 1094113"/>
                <a:gd name="connsiteX11" fmla="*/ 0 w 3216471"/>
                <a:gd name="connsiteY11" fmla="*/ 383191 h 109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6471" h="1094113">
                  <a:moveTo>
                    <a:pt x="3216471" y="710922"/>
                  </a:moveTo>
                  <a:lnTo>
                    <a:pt x="1745000" y="710922"/>
                  </a:lnTo>
                  <a:lnTo>
                    <a:pt x="1745000" y="820585"/>
                  </a:lnTo>
                  <a:lnTo>
                    <a:pt x="1881764" y="820585"/>
                  </a:lnTo>
                  <a:lnTo>
                    <a:pt x="1608235" y="1094112"/>
                  </a:lnTo>
                  <a:lnTo>
                    <a:pt x="1334707" y="820585"/>
                  </a:lnTo>
                  <a:lnTo>
                    <a:pt x="1471471" y="820585"/>
                  </a:lnTo>
                  <a:lnTo>
                    <a:pt x="1471471" y="710922"/>
                  </a:lnTo>
                  <a:lnTo>
                    <a:pt x="0" y="710922"/>
                  </a:lnTo>
                  <a:lnTo>
                    <a:pt x="0" y="1"/>
                  </a:lnTo>
                  <a:lnTo>
                    <a:pt x="3216471" y="1"/>
                  </a:lnTo>
                  <a:lnTo>
                    <a:pt x="3216471" y="71092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1204" tIns="161207" rIns="161207" bIns="672127" numCol="1" spcCol="1270" anchor="ctr" anchorCtr="0">
              <a:noAutofit/>
            </a:bodyPr>
            <a:lstStyle/>
            <a:p>
              <a:pPr algn="ctr" defTabSz="10075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67" dirty="0"/>
                <a:t>Alignment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DEF052A-A2BE-B138-11B5-472A2FA9D401}"/>
                </a:ext>
              </a:extLst>
            </p:cNvPr>
            <p:cNvSpPr/>
            <p:nvPr/>
          </p:nvSpPr>
          <p:spPr>
            <a:xfrm rot="21600000">
              <a:off x="404058" y="1803590"/>
              <a:ext cx="3216472" cy="1094114"/>
            </a:xfrm>
            <a:custGeom>
              <a:avLst/>
              <a:gdLst>
                <a:gd name="connsiteX0" fmla="*/ 0 w 3216471"/>
                <a:gd name="connsiteY0" fmla="*/ 383191 h 1094113"/>
                <a:gd name="connsiteX1" fmla="*/ 1471471 w 3216471"/>
                <a:gd name="connsiteY1" fmla="*/ 383191 h 1094113"/>
                <a:gd name="connsiteX2" fmla="*/ 1471471 w 3216471"/>
                <a:gd name="connsiteY2" fmla="*/ 273528 h 1094113"/>
                <a:gd name="connsiteX3" fmla="*/ 1334707 w 3216471"/>
                <a:gd name="connsiteY3" fmla="*/ 273528 h 1094113"/>
                <a:gd name="connsiteX4" fmla="*/ 1608236 w 3216471"/>
                <a:gd name="connsiteY4" fmla="*/ 0 h 1094113"/>
                <a:gd name="connsiteX5" fmla="*/ 1881764 w 3216471"/>
                <a:gd name="connsiteY5" fmla="*/ 273528 h 1094113"/>
                <a:gd name="connsiteX6" fmla="*/ 1745000 w 3216471"/>
                <a:gd name="connsiteY6" fmla="*/ 273528 h 1094113"/>
                <a:gd name="connsiteX7" fmla="*/ 1745000 w 3216471"/>
                <a:gd name="connsiteY7" fmla="*/ 383191 h 1094113"/>
                <a:gd name="connsiteX8" fmla="*/ 3216471 w 3216471"/>
                <a:gd name="connsiteY8" fmla="*/ 383191 h 1094113"/>
                <a:gd name="connsiteX9" fmla="*/ 3216471 w 3216471"/>
                <a:gd name="connsiteY9" fmla="*/ 1094113 h 1094113"/>
                <a:gd name="connsiteX10" fmla="*/ 0 w 3216471"/>
                <a:gd name="connsiteY10" fmla="*/ 1094113 h 1094113"/>
                <a:gd name="connsiteX11" fmla="*/ 0 w 3216471"/>
                <a:gd name="connsiteY11" fmla="*/ 383191 h 109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6471" h="1094113">
                  <a:moveTo>
                    <a:pt x="3216471" y="710922"/>
                  </a:moveTo>
                  <a:lnTo>
                    <a:pt x="1745000" y="710922"/>
                  </a:lnTo>
                  <a:lnTo>
                    <a:pt x="1745000" y="820585"/>
                  </a:lnTo>
                  <a:lnTo>
                    <a:pt x="1881764" y="820585"/>
                  </a:lnTo>
                  <a:lnTo>
                    <a:pt x="1608235" y="1094112"/>
                  </a:lnTo>
                  <a:lnTo>
                    <a:pt x="1334707" y="820585"/>
                  </a:lnTo>
                  <a:lnTo>
                    <a:pt x="1471471" y="820585"/>
                  </a:lnTo>
                  <a:lnTo>
                    <a:pt x="1471471" y="710922"/>
                  </a:lnTo>
                  <a:lnTo>
                    <a:pt x="0" y="710922"/>
                  </a:lnTo>
                  <a:lnTo>
                    <a:pt x="0" y="1"/>
                  </a:lnTo>
                  <a:lnTo>
                    <a:pt x="3216471" y="1"/>
                  </a:lnTo>
                  <a:lnTo>
                    <a:pt x="3216471" y="71092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1204" tIns="161207" rIns="161207" bIns="672127" numCol="1" spcCol="1270" anchor="ctr" anchorCtr="0">
              <a:noAutofit/>
            </a:bodyPr>
            <a:lstStyle/>
            <a:p>
              <a:pPr algn="ctr" defTabSz="10075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67" dirty="0"/>
                <a:t>Optical Cavities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388FCB7-2538-41BB-9D0E-B872904093A2}"/>
                </a:ext>
              </a:extLst>
            </p:cNvPr>
            <p:cNvSpPr/>
            <p:nvPr/>
          </p:nvSpPr>
          <p:spPr>
            <a:xfrm rot="21600000">
              <a:off x="404058" y="720147"/>
              <a:ext cx="3216471" cy="1094115"/>
            </a:xfrm>
            <a:custGeom>
              <a:avLst/>
              <a:gdLst>
                <a:gd name="connsiteX0" fmla="*/ 0 w 3216471"/>
                <a:gd name="connsiteY0" fmla="*/ 383191 h 1094113"/>
                <a:gd name="connsiteX1" fmla="*/ 1471471 w 3216471"/>
                <a:gd name="connsiteY1" fmla="*/ 383191 h 1094113"/>
                <a:gd name="connsiteX2" fmla="*/ 1471471 w 3216471"/>
                <a:gd name="connsiteY2" fmla="*/ 273528 h 1094113"/>
                <a:gd name="connsiteX3" fmla="*/ 1334707 w 3216471"/>
                <a:gd name="connsiteY3" fmla="*/ 273528 h 1094113"/>
                <a:gd name="connsiteX4" fmla="*/ 1608236 w 3216471"/>
                <a:gd name="connsiteY4" fmla="*/ 0 h 1094113"/>
                <a:gd name="connsiteX5" fmla="*/ 1881764 w 3216471"/>
                <a:gd name="connsiteY5" fmla="*/ 273528 h 1094113"/>
                <a:gd name="connsiteX6" fmla="*/ 1745000 w 3216471"/>
                <a:gd name="connsiteY6" fmla="*/ 273528 h 1094113"/>
                <a:gd name="connsiteX7" fmla="*/ 1745000 w 3216471"/>
                <a:gd name="connsiteY7" fmla="*/ 383191 h 1094113"/>
                <a:gd name="connsiteX8" fmla="*/ 3216471 w 3216471"/>
                <a:gd name="connsiteY8" fmla="*/ 383191 h 1094113"/>
                <a:gd name="connsiteX9" fmla="*/ 3216471 w 3216471"/>
                <a:gd name="connsiteY9" fmla="*/ 1094113 h 1094113"/>
                <a:gd name="connsiteX10" fmla="*/ 0 w 3216471"/>
                <a:gd name="connsiteY10" fmla="*/ 1094113 h 1094113"/>
                <a:gd name="connsiteX11" fmla="*/ 0 w 3216471"/>
                <a:gd name="connsiteY11" fmla="*/ 383191 h 109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6471" h="1094113">
                  <a:moveTo>
                    <a:pt x="3216471" y="710922"/>
                  </a:moveTo>
                  <a:lnTo>
                    <a:pt x="1745000" y="710922"/>
                  </a:lnTo>
                  <a:lnTo>
                    <a:pt x="1745000" y="820585"/>
                  </a:lnTo>
                  <a:lnTo>
                    <a:pt x="1881764" y="820585"/>
                  </a:lnTo>
                  <a:lnTo>
                    <a:pt x="1608235" y="1094112"/>
                  </a:lnTo>
                  <a:lnTo>
                    <a:pt x="1334707" y="820585"/>
                  </a:lnTo>
                  <a:lnTo>
                    <a:pt x="1471471" y="820585"/>
                  </a:lnTo>
                  <a:lnTo>
                    <a:pt x="1471471" y="710922"/>
                  </a:lnTo>
                  <a:lnTo>
                    <a:pt x="0" y="710922"/>
                  </a:lnTo>
                  <a:lnTo>
                    <a:pt x="0" y="1"/>
                  </a:lnTo>
                  <a:lnTo>
                    <a:pt x="3216471" y="1"/>
                  </a:lnTo>
                  <a:lnTo>
                    <a:pt x="3216471" y="71092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1205" tIns="161207" rIns="161205" bIns="672127" numCol="1" spcCol="1270" anchor="ctr" anchorCtr="0">
              <a:noAutofit/>
            </a:bodyPr>
            <a:lstStyle/>
            <a:p>
              <a:pPr algn="ctr" defTabSz="10075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67" dirty="0"/>
                <a:t>The Big Picture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AB7EB1B-A78D-27D0-6089-D190D614E0BE}"/>
              </a:ext>
            </a:extLst>
          </p:cNvPr>
          <p:cNvSpPr txBox="1"/>
          <p:nvPr/>
        </p:nvSpPr>
        <p:spPr>
          <a:xfrm>
            <a:off x="9171190" y="1499286"/>
            <a:ext cx="236097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/>
              <a:t>Input Mirror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8095C1-A1CF-F21B-6FB8-B05BD86435E5}"/>
              </a:ext>
            </a:extLst>
          </p:cNvPr>
          <p:cNvSpPr txBox="1"/>
          <p:nvPr/>
        </p:nvSpPr>
        <p:spPr>
          <a:xfrm>
            <a:off x="5630550" y="1499286"/>
            <a:ext cx="26031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/>
              <a:t>Output Mirror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571FB3-DDAE-2D58-57B1-981C38BAF2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29131" y="2490236"/>
            <a:ext cx="3755056" cy="1877528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641870C-686E-AE34-59EF-FFA1B24687EE}"/>
              </a:ext>
            </a:extLst>
          </p:cNvPr>
          <p:cNvSpPr/>
          <p:nvPr/>
        </p:nvSpPr>
        <p:spPr>
          <a:xfrm rot="5400000">
            <a:off x="5703435" y="2127423"/>
            <a:ext cx="2470599" cy="26031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effectLst>
            <a:glow rad="62872">
              <a:schemeClr val="bg1">
                <a:lumMod val="85000"/>
                <a:alpha val="40000"/>
              </a:schemeClr>
            </a:glow>
          </a:effectLst>
          <a:scene3d>
            <a:camera prst="orthographicFront">
              <a:rot lat="4800000" lon="10800000" rev="0"/>
            </a:camera>
            <a:lightRig rig="chilly" dir="t"/>
          </a:scene3d>
          <a:sp3d extrusionH="450850" contourW="12700"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00EDCA-B35E-E1C4-BA35-617F4A484A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rcRect/>
          <a:stretch/>
        </p:blipFill>
        <p:spPr>
          <a:xfrm rot="21018220">
            <a:off x="6832331" y="2693436"/>
            <a:ext cx="3755056" cy="1877528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339363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BB21C-26A2-1712-301F-C9C7A2B79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A26C2-60A0-56FA-E9ED-43BE9878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07" y="315537"/>
            <a:ext cx="10890929" cy="1097280"/>
          </a:xfrm>
        </p:spPr>
        <p:txBody>
          <a:bodyPr/>
          <a:lstStyle/>
          <a:p>
            <a:r>
              <a:rPr lang="en-US" dirty="0"/>
              <a:t>Pros &amp; Cons of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BE543BF-6515-747F-1479-ECF3E947C6A2}"/>
              </a:ext>
            </a:extLst>
          </p:cNvPr>
          <p:cNvSpPr/>
          <p:nvPr/>
        </p:nvSpPr>
        <p:spPr>
          <a:xfrm>
            <a:off x="1237601" y="1106223"/>
            <a:ext cx="2690396" cy="338929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3B346E6-C39E-AE04-A8C9-EF2A520530D8}"/>
              </a:ext>
            </a:extLst>
          </p:cNvPr>
          <p:cNvSpPr/>
          <p:nvPr/>
        </p:nvSpPr>
        <p:spPr>
          <a:xfrm>
            <a:off x="1255530" y="4647788"/>
            <a:ext cx="5866836" cy="421177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45AC00-9660-3F3F-E5DA-5011AC1AF8E6}"/>
              </a:ext>
            </a:extLst>
          </p:cNvPr>
          <p:cNvSpPr/>
          <p:nvPr/>
        </p:nvSpPr>
        <p:spPr>
          <a:xfrm>
            <a:off x="2399268" y="4653825"/>
            <a:ext cx="367059" cy="42174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C4482A-7B5A-3388-4256-392F5DE975B6}"/>
              </a:ext>
            </a:extLst>
          </p:cNvPr>
          <p:cNvSpPr txBox="1"/>
          <p:nvPr/>
        </p:nvSpPr>
        <p:spPr>
          <a:xfrm>
            <a:off x="1446411" y="1116708"/>
            <a:ext cx="2690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B9A8BA0-6789-00FF-950C-F4A3C07A14E8}"/>
              </a:ext>
            </a:extLst>
          </p:cNvPr>
          <p:cNvSpPr/>
          <p:nvPr/>
        </p:nvSpPr>
        <p:spPr>
          <a:xfrm>
            <a:off x="4255900" y="1106223"/>
            <a:ext cx="2866467" cy="3389293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0ED71D-E1F1-69FC-0021-A74DE2066724}"/>
              </a:ext>
            </a:extLst>
          </p:cNvPr>
          <p:cNvSpPr txBox="1"/>
          <p:nvPr/>
        </p:nvSpPr>
        <p:spPr>
          <a:xfrm>
            <a:off x="4464709" y="1067412"/>
            <a:ext cx="2657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</a:t>
            </a:r>
          </a:p>
          <a:p>
            <a:pPr>
              <a:buClr>
                <a:schemeClr val="bg1"/>
              </a:buClr>
            </a:pP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</a:pP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DB62C8-9E66-C935-108F-293EF722E58B}"/>
              </a:ext>
            </a:extLst>
          </p:cNvPr>
          <p:cNvSpPr txBox="1"/>
          <p:nvPr/>
        </p:nvSpPr>
        <p:spPr>
          <a:xfrm>
            <a:off x="663389" y="1272989"/>
            <a:ext cx="24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4696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23725-6B3D-6707-A08C-21EFB69B9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777BF87-1180-FD66-DAA2-9644628640AC}"/>
              </a:ext>
            </a:extLst>
          </p:cNvPr>
          <p:cNvSpPr/>
          <p:nvPr/>
        </p:nvSpPr>
        <p:spPr>
          <a:xfrm>
            <a:off x="1255530" y="4647788"/>
            <a:ext cx="5866836" cy="421177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E06A97-1117-749A-C70B-5EC994928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46" y="244681"/>
            <a:ext cx="10890929" cy="1097280"/>
          </a:xfrm>
        </p:spPr>
        <p:txBody>
          <a:bodyPr/>
          <a:lstStyle/>
          <a:p>
            <a:r>
              <a:rPr lang="en-US" dirty="0"/>
              <a:t>Pros &amp; Cons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DEA5422-CFBF-0B38-5B24-E9CFEAE23241}"/>
              </a:ext>
            </a:extLst>
          </p:cNvPr>
          <p:cNvSpPr/>
          <p:nvPr/>
        </p:nvSpPr>
        <p:spPr>
          <a:xfrm>
            <a:off x="5505604" y="4644790"/>
            <a:ext cx="367059" cy="42174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2C074-857A-9B02-8C65-C6B2AD4020E3}"/>
              </a:ext>
            </a:extLst>
          </p:cNvPr>
          <p:cNvSpPr txBox="1"/>
          <p:nvPr/>
        </p:nvSpPr>
        <p:spPr>
          <a:xfrm>
            <a:off x="1631014" y="1783332"/>
            <a:ext cx="1175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4C6DF4-947D-E450-3E8C-D0463FFD8E4F}"/>
              </a:ext>
            </a:extLst>
          </p:cNvPr>
          <p:cNvSpPr txBox="1"/>
          <p:nvPr/>
        </p:nvSpPr>
        <p:spPr>
          <a:xfrm>
            <a:off x="4188402" y="1783332"/>
            <a:ext cx="1175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BF95C0A-E98F-9441-A89A-3E2F3315BE96}"/>
              </a:ext>
            </a:extLst>
          </p:cNvPr>
          <p:cNvSpPr/>
          <p:nvPr/>
        </p:nvSpPr>
        <p:spPr>
          <a:xfrm>
            <a:off x="4352900" y="1105451"/>
            <a:ext cx="2672467" cy="3389292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3A2B556-D11E-7D7D-F6C3-E8108683CED2}"/>
              </a:ext>
            </a:extLst>
          </p:cNvPr>
          <p:cNvSpPr/>
          <p:nvPr/>
        </p:nvSpPr>
        <p:spPr>
          <a:xfrm>
            <a:off x="1255529" y="1108447"/>
            <a:ext cx="2866467" cy="33892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2F8990-9197-FB76-F3E3-91F4C18D2BD9}"/>
              </a:ext>
            </a:extLst>
          </p:cNvPr>
          <p:cNvSpPr txBox="1"/>
          <p:nvPr/>
        </p:nvSpPr>
        <p:spPr>
          <a:xfrm>
            <a:off x="1446411" y="1116708"/>
            <a:ext cx="2690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</a:t>
            </a:r>
          </a:p>
          <a:p>
            <a:pPr>
              <a:buClr>
                <a:schemeClr val="bg1"/>
              </a:buClr>
            </a:pP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05D7FF-8222-D7AC-7727-801AC85DBADD}"/>
              </a:ext>
            </a:extLst>
          </p:cNvPr>
          <p:cNvSpPr txBox="1"/>
          <p:nvPr/>
        </p:nvSpPr>
        <p:spPr>
          <a:xfrm>
            <a:off x="4464709" y="1067412"/>
            <a:ext cx="2657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033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4C647C2-7A2A-850C-BBC9-50F62D94ED42}"/>
              </a:ext>
            </a:extLst>
          </p:cNvPr>
          <p:cNvSpPr txBox="1">
            <a:spLocks/>
          </p:cNvSpPr>
          <p:nvPr/>
        </p:nvSpPr>
        <p:spPr>
          <a:xfrm>
            <a:off x="1135464" y="1870567"/>
            <a:ext cx="4960537" cy="274065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20" tIns="60960" rIns="121920" bIns="6096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PT Sans"/>
              <a:buNone/>
              <a:defRPr sz="2800" b="0" i="0" u="none" strike="noStrike" cap="none">
                <a:solidFill>
                  <a:srgbClr val="3F3F3F"/>
                </a:solidFill>
                <a:latin typeface="Times New Roman" panose="02020603050405020304" pitchFamily="18" charset="0"/>
                <a:ea typeface="PT Sans"/>
                <a:cs typeface="Times New Roman" panose="02020603050405020304" pitchFamily="18" charset="0"/>
                <a:sym typeface="PT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T Sans"/>
              <a:buNone/>
              <a:defRPr sz="1400" b="0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T Sans"/>
              <a:buNone/>
              <a:defRPr sz="1400" b="0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T Sans"/>
              <a:buNone/>
              <a:defRPr sz="1400" b="0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T Sans"/>
              <a:buNone/>
              <a:defRPr sz="1400" b="0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T Sans"/>
              <a:buNone/>
              <a:defRPr sz="1400" b="0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T Sans"/>
              <a:buNone/>
              <a:defRPr sz="1400" b="0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T Sans"/>
              <a:buNone/>
              <a:defRPr sz="1400" b="0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T Sans"/>
              <a:buNone/>
              <a:defRPr sz="1400" b="0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9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Noises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3A1F20B-1AE6-07D8-B0A6-6EC4D4CCA2D8}"/>
              </a:ext>
            </a:extLst>
          </p:cNvPr>
          <p:cNvSpPr/>
          <p:nvPr/>
        </p:nvSpPr>
        <p:spPr>
          <a:xfrm>
            <a:off x="5245395" y="1870567"/>
            <a:ext cx="6946605" cy="7089136"/>
          </a:xfrm>
          <a:custGeom>
            <a:avLst/>
            <a:gdLst>
              <a:gd name="connsiteX0" fmla="*/ 3278371 w 4990212"/>
              <a:gd name="connsiteY0" fmla="*/ 3700130 h 6166884"/>
              <a:gd name="connsiteX1" fmla="*/ 3586715 w 4990212"/>
              <a:gd name="connsiteY1" fmla="*/ 4316819 h 6166884"/>
              <a:gd name="connsiteX2" fmla="*/ 3278371 w 4990212"/>
              <a:gd name="connsiteY2" fmla="*/ 4933507 h 6166884"/>
              <a:gd name="connsiteX3" fmla="*/ 3895059 w 4990212"/>
              <a:gd name="connsiteY3" fmla="*/ 4933507 h 6166884"/>
              <a:gd name="connsiteX4" fmla="*/ 3586715 w 4990212"/>
              <a:gd name="connsiteY4" fmla="*/ 4316819 h 6166884"/>
              <a:gd name="connsiteX5" fmla="*/ 3895059 w 4990212"/>
              <a:gd name="connsiteY5" fmla="*/ 3700130 h 6166884"/>
              <a:gd name="connsiteX6" fmla="*/ 1874874 w 4990212"/>
              <a:gd name="connsiteY6" fmla="*/ 3700130 h 6166884"/>
              <a:gd name="connsiteX7" fmla="*/ 2183218 w 4990212"/>
              <a:gd name="connsiteY7" fmla="*/ 4316819 h 6166884"/>
              <a:gd name="connsiteX8" fmla="*/ 1874874 w 4990212"/>
              <a:gd name="connsiteY8" fmla="*/ 4933507 h 6166884"/>
              <a:gd name="connsiteX9" fmla="*/ 2491562 w 4990212"/>
              <a:gd name="connsiteY9" fmla="*/ 4933507 h 6166884"/>
              <a:gd name="connsiteX10" fmla="*/ 2183218 w 4990212"/>
              <a:gd name="connsiteY10" fmla="*/ 4316819 h 6166884"/>
              <a:gd name="connsiteX11" fmla="*/ 2491562 w 4990212"/>
              <a:gd name="connsiteY11" fmla="*/ 3700130 h 6166884"/>
              <a:gd name="connsiteX12" fmla="*/ 2576622 w 4990212"/>
              <a:gd name="connsiteY12" fmla="*/ 2466753 h 6166884"/>
              <a:gd name="connsiteX13" fmla="*/ 2884966 w 4990212"/>
              <a:gd name="connsiteY13" fmla="*/ 3083442 h 6166884"/>
              <a:gd name="connsiteX14" fmla="*/ 2576622 w 4990212"/>
              <a:gd name="connsiteY14" fmla="*/ 3700130 h 6166884"/>
              <a:gd name="connsiteX15" fmla="*/ 3193310 w 4990212"/>
              <a:gd name="connsiteY15" fmla="*/ 3700130 h 6166884"/>
              <a:gd name="connsiteX16" fmla="*/ 2884966 w 4990212"/>
              <a:gd name="connsiteY16" fmla="*/ 3083442 h 6166884"/>
              <a:gd name="connsiteX17" fmla="*/ 3193310 w 4990212"/>
              <a:gd name="connsiteY17" fmla="*/ 2466753 h 6166884"/>
              <a:gd name="connsiteX18" fmla="*/ 1173125 w 4990212"/>
              <a:gd name="connsiteY18" fmla="*/ 2466753 h 6166884"/>
              <a:gd name="connsiteX19" fmla="*/ 1481469 w 4990212"/>
              <a:gd name="connsiteY19" fmla="*/ 3083442 h 6166884"/>
              <a:gd name="connsiteX20" fmla="*/ 1173125 w 4990212"/>
              <a:gd name="connsiteY20" fmla="*/ 3700130 h 6166884"/>
              <a:gd name="connsiteX21" fmla="*/ 1789813 w 4990212"/>
              <a:gd name="connsiteY21" fmla="*/ 3700130 h 6166884"/>
              <a:gd name="connsiteX22" fmla="*/ 1481469 w 4990212"/>
              <a:gd name="connsiteY22" fmla="*/ 3083442 h 6166884"/>
              <a:gd name="connsiteX23" fmla="*/ 1789813 w 4990212"/>
              <a:gd name="connsiteY23" fmla="*/ 2466753 h 6166884"/>
              <a:gd name="connsiteX24" fmla="*/ 3278371 w 4990212"/>
              <a:gd name="connsiteY24" fmla="*/ 1233377 h 6166884"/>
              <a:gd name="connsiteX25" fmla="*/ 3586715 w 4990212"/>
              <a:gd name="connsiteY25" fmla="*/ 1850065 h 6166884"/>
              <a:gd name="connsiteX26" fmla="*/ 3278371 w 4990212"/>
              <a:gd name="connsiteY26" fmla="*/ 2466753 h 6166884"/>
              <a:gd name="connsiteX27" fmla="*/ 3895059 w 4990212"/>
              <a:gd name="connsiteY27" fmla="*/ 2466753 h 6166884"/>
              <a:gd name="connsiteX28" fmla="*/ 3586715 w 4990212"/>
              <a:gd name="connsiteY28" fmla="*/ 1850065 h 6166884"/>
              <a:gd name="connsiteX29" fmla="*/ 3895059 w 4990212"/>
              <a:gd name="connsiteY29" fmla="*/ 1233377 h 6166884"/>
              <a:gd name="connsiteX30" fmla="*/ 1874874 w 4990212"/>
              <a:gd name="connsiteY30" fmla="*/ 1233377 h 6166884"/>
              <a:gd name="connsiteX31" fmla="*/ 2183218 w 4990212"/>
              <a:gd name="connsiteY31" fmla="*/ 1850065 h 6166884"/>
              <a:gd name="connsiteX32" fmla="*/ 1874874 w 4990212"/>
              <a:gd name="connsiteY32" fmla="*/ 2466753 h 6166884"/>
              <a:gd name="connsiteX33" fmla="*/ 2491562 w 4990212"/>
              <a:gd name="connsiteY33" fmla="*/ 2466753 h 6166884"/>
              <a:gd name="connsiteX34" fmla="*/ 2183218 w 4990212"/>
              <a:gd name="connsiteY34" fmla="*/ 1850065 h 6166884"/>
              <a:gd name="connsiteX35" fmla="*/ 2491562 w 4990212"/>
              <a:gd name="connsiteY35" fmla="*/ 1233377 h 6166884"/>
              <a:gd name="connsiteX36" fmla="*/ 3115338 w 4990212"/>
              <a:gd name="connsiteY36" fmla="*/ 0 h 6166884"/>
              <a:gd name="connsiteX37" fmla="*/ 3902147 w 4990212"/>
              <a:gd name="connsiteY37" fmla="*/ 0 h 6166884"/>
              <a:gd name="connsiteX38" fmla="*/ 4210491 w 4990212"/>
              <a:gd name="connsiteY38" fmla="*/ 616689 h 6166884"/>
              <a:gd name="connsiteX39" fmla="*/ 3902147 w 4990212"/>
              <a:gd name="connsiteY39" fmla="*/ 1233377 h 6166884"/>
              <a:gd name="connsiteX40" fmla="*/ 4681868 w 4990212"/>
              <a:gd name="connsiteY40" fmla="*/ 1233377 h 6166884"/>
              <a:gd name="connsiteX41" fmla="*/ 4990212 w 4990212"/>
              <a:gd name="connsiteY41" fmla="*/ 1850065 h 6166884"/>
              <a:gd name="connsiteX42" fmla="*/ 4681868 w 4990212"/>
              <a:gd name="connsiteY42" fmla="*/ 2466753 h 6166884"/>
              <a:gd name="connsiteX43" fmla="*/ 3980119 w 4990212"/>
              <a:gd name="connsiteY43" fmla="*/ 2466753 h 6166884"/>
              <a:gd name="connsiteX44" fmla="*/ 4288463 w 4990212"/>
              <a:gd name="connsiteY44" fmla="*/ 3083442 h 6166884"/>
              <a:gd name="connsiteX45" fmla="*/ 3980119 w 4990212"/>
              <a:gd name="connsiteY45" fmla="*/ 3700130 h 6166884"/>
              <a:gd name="connsiteX46" fmla="*/ 4681868 w 4990212"/>
              <a:gd name="connsiteY46" fmla="*/ 3700130 h 6166884"/>
              <a:gd name="connsiteX47" fmla="*/ 4990212 w 4990212"/>
              <a:gd name="connsiteY47" fmla="*/ 4316819 h 6166884"/>
              <a:gd name="connsiteX48" fmla="*/ 4681868 w 4990212"/>
              <a:gd name="connsiteY48" fmla="*/ 4933507 h 6166884"/>
              <a:gd name="connsiteX49" fmla="*/ 3980119 w 4990212"/>
              <a:gd name="connsiteY49" fmla="*/ 4933507 h 6166884"/>
              <a:gd name="connsiteX50" fmla="*/ 4288463 w 4990212"/>
              <a:gd name="connsiteY50" fmla="*/ 5550196 h 6166884"/>
              <a:gd name="connsiteX51" fmla="*/ 3980119 w 4990212"/>
              <a:gd name="connsiteY51" fmla="*/ 6166884 h 6166884"/>
              <a:gd name="connsiteX52" fmla="*/ 3193310 w 4990212"/>
              <a:gd name="connsiteY52" fmla="*/ 6166884 h 6166884"/>
              <a:gd name="connsiteX53" fmla="*/ 2884966 w 4990212"/>
              <a:gd name="connsiteY53" fmla="*/ 5550196 h 6166884"/>
              <a:gd name="connsiteX54" fmla="*/ 3193310 w 4990212"/>
              <a:gd name="connsiteY54" fmla="*/ 4933507 h 6166884"/>
              <a:gd name="connsiteX55" fmla="*/ 2576622 w 4990212"/>
              <a:gd name="connsiteY55" fmla="*/ 4933507 h 6166884"/>
              <a:gd name="connsiteX56" fmla="*/ 2884966 w 4990212"/>
              <a:gd name="connsiteY56" fmla="*/ 5550196 h 6166884"/>
              <a:gd name="connsiteX57" fmla="*/ 2576622 w 4990212"/>
              <a:gd name="connsiteY57" fmla="*/ 6166884 h 6166884"/>
              <a:gd name="connsiteX58" fmla="*/ 1789813 w 4990212"/>
              <a:gd name="connsiteY58" fmla="*/ 6166884 h 6166884"/>
              <a:gd name="connsiteX59" fmla="*/ 1481469 w 4990212"/>
              <a:gd name="connsiteY59" fmla="*/ 5550196 h 6166884"/>
              <a:gd name="connsiteX60" fmla="*/ 1789813 w 4990212"/>
              <a:gd name="connsiteY60" fmla="*/ 4933507 h 6166884"/>
              <a:gd name="connsiteX61" fmla="*/ 1173125 w 4990212"/>
              <a:gd name="connsiteY61" fmla="*/ 4933507 h 6166884"/>
              <a:gd name="connsiteX62" fmla="*/ 1481469 w 4990212"/>
              <a:gd name="connsiteY62" fmla="*/ 5550196 h 6166884"/>
              <a:gd name="connsiteX63" fmla="*/ 1173125 w 4990212"/>
              <a:gd name="connsiteY63" fmla="*/ 6166884 h 6166884"/>
              <a:gd name="connsiteX64" fmla="*/ 386316 w 4990212"/>
              <a:gd name="connsiteY64" fmla="*/ 6166884 h 6166884"/>
              <a:gd name="connsiteX65" fmla="*/ 77972 w 4990212"/>
              <a:gd name="connsiteY65" fmla="*/ 5550196 h 6166884"/>
              <a:gd name="connsiteX66" fmla="*/ 386316 w 4990212"/>
              <a:gd name="connsiteY66" fmla="*/ 4933507 h 6166884"/>
              <a:gd name="connsiteX67" fmla="*/ 1088065 w 4990212"/>
              <a:gd name="connsiteY67" fmla="*/ 4933507 h 6166884"/>
              <a:gd name="connsiteX68" fmla="*/ 779721 w 4990212"/>
              <a:gd name="connsiteY68" fmla="*/ 4316819 h 6166884"/>
              <a:gd name="connsiteX69" fmla="*/ 1088065 w 4990212"/>
              <a:gd name="connsiteY69" fmla="*/ 3700130 h 6166884"/>
              <a:gd name="connsiteX70" fmla="*/ 386316 w 4990212"/>
              <a:gd name="connsiteY70" fmla="*/ 3700130 h 6166884"/>
              <a:gd name="connsiteX71" fmla="*/ 77972 w 4990212"/>
              <a:gd name="connsiteY71" fmla="*/ 3083442 h 6166884"/>
              <a:gd name="connsiteX72" fmla="*/ 386316 w 4990212"/>
              <a:gd name="connsiteY72" fmla="*/ 2466753 h 6166884"/>
              <a:gd name="connsiteX73" fmla="*/ 1088065 w 4990212"/>
              <a:gd name="connsiteY73" fmla="*/ 2466753 h 6166884"/>
              <a:gd name="connsiteX74" fmla="*/ 779721 w 4990212"/>
              <a:gd name="connsiteY74" fmla="*/ 1850065 h 6166884"/>
              <a:gd name="connsiteX75" fmla="*/ 1088065 w 4990212"/>
              <a:gd name="connsiteY75" fmla="*/ 1233377 h 6166884"/>
              <a:gd name="connsiteX76" fmla="*/ 308344 w 4990212"/>
              <a:gd name="connsiteY76" fmla="*/ 1233377 h 6166884"/>
              <a:gd name="connsiteX77" fmla="*/ 0 w 4990212"/>
              <a:gd name="connsiteY77" fmla="*/ 616689 h 6166884"/>
              <a:gd name="connsiteX78" fmla="*/ 308344 w 4990212"/>
              <a:gd name="connsiteY78" fmla="*/ 0 h 6166884"/>
              <a:gd name="connsiteX79" fmla="*/ 1095153 w 4990212"/>
              <a:gd name="connsiteY79" fmla="*/ 0 h 6166884"/>
              <a:gd name="connsiteX80" fmla="*/ 1403497 w 4990212"/>
              <a:gd name="connsiteY80" fmla="*/ 616689 h 6166884"/>
              <a:gd name="connsiteX81" fmla="*/ 1095153 w 4990212"/>
              <a:gd name="connsiteY81" fmla="*/ 1233377 h 6166884"/>
              <a:gd name="connsiteX82" fmla="*/ 1711841 w 4990212"/>
              <a:gd name="connsiteY82" fmla="*/ 1233377 h 6166884"/>
              <a:gd name="connsiteX83" fmla="*/ 1403497 w 4990212"/>
              <a:gd name="connsiteY83" fmla="*/ 616689 h 6166884"/>
              <a:gd name="connsiteX84" fmla="*/ 1711841 w 4990212"/>
              <a:gd name="connsiteY84" fmla="*/ 0 h 6166884"/>
              <a:gd name="connsiteX85" fmla="*/ 2498650 w 4990212"/>
              <a:gd name="connsiteY85" fmla="*/ 0 h 6166884"/>
              <a:gd name="connsiteX86" fmla="*/ 2806994 w 4990212"/>
              <a:gd name="connsiteY86" fmla="*/ 616689 h 6166884"/>
              <a:gd name="connsiteX87" fmla="*/ 2498650 w 4990212"/>
              <a:gd name="connsiteY87" fmla="*/ 1233377 h 6166884"/>
              <a:gd name="connsiteX88" fmla="*/ 3115338 w 4990212"/>
              <a:gd name="connsiteY88" fmla="*/ 1233377 h 6166884"/>
              <a:gd name="connsiteX89" fmla="*/ 2806994 w 4990212"/>
              <a:gd name="connsiteY89" fmla="*/ 616689 h 6166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4990212" h="6166884">
                <a:moveTo>
                  <a:pt x="3278371" y="3700130"/>
                </a:moveTo>
                <a:lnTo>
                  <a:pt x="3586715" y="4316819"/>
                </a:lnTo>
                <a:lnTo>
                  <a:pt x="3278371" y="4933507"/>
                </a:lnTo>
                <a:lnTo>
                  <a:pt x="3895059" y="4933507"/>
                </a:lnTo>
                <a:lnTo>
                  <a:pt x="3586715" y="4316819"/>
                </a:lnTo>
                <a:lnTo>
                  <a:pt x="3895059" y="3700130"/>
                </a:lnTo>
                <a:close/>
                <a:moveTo>
                  <a:pt x="1874874" y="3700130"/>
                </a:moveTo>
                <a:lnTo>
                  <a:pt x="2183218" y="4316819"/>
                </a:lnTo>
                <a:lnTo>
                  <a:pt x="1874874" y="4933507"/>
                </a:lnTo>
                <a:lnTo>
                  <a:pt x="2491562" y="4933507"/>
                </a:lnTo>
                <a:lnTo>
                  <a:pt x="2183218" y="4316819"/>
                </a:lnTo>
                <a:lnTo>
                  <a:pt x="2491562" y="3700130"/>
                </a:lnTo>
                <a:close/>
                <a:moveTo>
                  <a:pt x="2576622" y="2466753"/>
                </a:moveTo>
                <a:lnTo>
                  <a:pt x="2884966" y="3083442"/>
                </a:lnTo>
                <a:lnTo>
                  <a:pt x="2576622" y="3700130"/>
                </a:lnTo>
                <a:lnTo>
                  <a:pt x="3193310" y="3700130"/>
                </a:lnTo>
                <a:lnTo>
                  <a:pt x="2884966" y="3083442"/>
                </a:lnTo>
                <a:lnTo>
                  <a:pt x="3193310" y="2466753"/>
                </a:lnTo>
                <a:close/>
                <a:moveTo>
                  <a:pt x="1173125" y="2466753"/>
                </a:moveTo>
                <a:lnTo>
                  <a:pt x="1481469" y="3083442"/>
                </a:lnTo>
                <a:lnTo>
                  <a:pt x="1173125" y="3700130"/>
                </a:lnTo>
                <a:lnTo>
                  <a:pt x="1789813" y="3700130"/>
                </a:lnTo>
                <a:lnTo>
                  <a:pt x="1481469" y="3083442"/>
                </a:lnTo>
                <a:lnTo>
                  <a:pt x="1789813" y="2466753"/>
                </a:lnTo>
                <a:close/>
                <a:moveTo>
                  <a:pt x="3278371" y="1233377"/>
                </a:moveTo>
                <a:lnTo>
                  <a:pt x="3586715" y="1850065"/>
                </a:lnTo>
                <a:lnTo>
                  <a:pt x="3278371" y="2466753"/>
                </a:lnTo>
                <a:lnTo>
                  <a:pt x="3895059" y="2466753"/>
                </a:lnTo>
                <a:lnTo>
                  <a:pt x="3586715" y="1850065"/>
                </a:lnTo>
                <a:lnTo>
                  <a:pt x="3895059" y="1233377"/>
                </a:lnTo>
                <a:close/>
                <a:moveTo>
                  <a:pt x="1874874" y="1233377"/>
                </a:moveTo>
                <a:lnTo>
                  <a:pt x="2183218" y="1850065"/>
                </a:lnTo>
                <a:lnTo>
                  <a:pt x="1874874" y="2466753"/>
                </a:lnTo>
                <a:lnTo>
                  <a:pt x="2491562" y="2466753"/>
                </a:lnTo>
                <a:lnTo>
                  <a:pt x="2183218" y="1850065"/>
                </a:lnTo>
                <a:lnTo>
                  <a:pt x="2491562" y="1233377"/>
                </a:lnTo>
                <a:close/>
                <a:moveTo>
                  <a:pt x="3115338" y="0"/>
                </a:moveTo>
                <a:lnTo>
                  <a:pt x="3902147" y="0"/>
                </a:lnTo>
                <a:lnTo>
                  <a:pt x="4210491" y="616689"/>
                </a:lnTo>
                <a:lnTo>
                  <a:pt x="3902147" y="1233377"/>
                </a:lnTo>
                <a:lnTo>
                  <a:pt x="4681868" y="1233377"/>
                </a:lnTo>
                <a:lnTo>
                  <a:pt x="4990212" y="1850065"/>
                </a:lnTo>
                <a:lnTo>
                  <a:pt x="4681868" y="2466753"/>
                </a:lnTo>
                <a:lnTo>
                  <a:pt x="3980119" y="2466753"/>
                </a:lnTo>
                <a:lnTo>
                  <a:pt x="4288463" y="3083442"/>
                </a:lnTo>
                <a:lnTo>
                  <a:pt x="3980119" y="3700130"/>
                </a:lnTo>
                <a:lnTo>
                  <a:pt x="4681868" y="3700130"/>
                </a:lnTo>
                <a:lnTo>
                  <a:pt x="4990212" y="4316819"/>
                </a:lnTo>
                <a:lnTo>
                  <a:pt x="4681868" y="4933507"/>
                </a:lnTo>
                <a:lnTo>
                  <a:pt x="3980119" y="4933507"/>
                </a:lnTo>
                <a:lnTo>
                  <a:pt x="4288463" y="5550196"/>
                </a:lnTo>
                <a:lnTo>
                  <a:pt x="3980119" y="6166884"/>
                </a:lnTo>
                <a:lnTo>
                  <a:pt x="3193310" y="6166884"/>
                </a:lnTo>
                <a:lnTo>
                  <a:pt x="2884966" y="5550196"/>
                </a:lnTo>
                <a:lnTo>
                  <a:pt x="3193310" y="4933507"/>
                </a:lnTo>
                <a:lnTo>
                  <a:pt x="2576622" y="4933507"/>
                </a:lnTo>
                <a:lnTo>
                  <a:pt x="2884966" y="5550196"/>
                </a:lnTo>
                <a:lnTo>
                  <a:pt x="2576622" y="6166884"/>
                </a:lnTo>
                <a:lnTo>
                  <a:pt x="1789813" y="6166884"/>
                </a:lnTo>
                <a:lnTo>
                  <a:pt x="1481469" y="5550196"/>
                </a:lnTo>
                <a:lnTo>
                  <a:pt x="1789813" y="4933507"/>
                </a:lnTo>
                <a:lnTo>
                  <a:pt x="1173125" y="4933507"/>
                </a:lnTo>
                <a:lnTo>
                  <a:pt x="1481469" y="5550196"/>
                </a:lnTo>
                <a:lnTo>
                  <a:pt x="1173125" y="6166884"/>
                </a:lnTo>
                <a:lnTo>
                  <a:pt x="386316" y="6166884"/>
                </a:lnTo>
                <a:lnTo>
                  <a:pt x="77972" y="5550196"/>
                </a:lnTo>
                <a:lnTo>
                  <a:pt x="386316" y="4933507"/>
                </a:lnTo>
                <a:lnTo>
                  <a:pt x="1088065" y="4933507"/>
                </a:lnTo>
                <a:lnTo>
                  <a:pt x="779721" y="4316819"/>
                </a:lnTo>
                <a:lnTo>
                  <a:pt x="1088065" y="3700130"/>
                </a:lnTo>
                <a:lnTo>
                  <a:pt x="386316" y="3700130"/>
                </a:lnTo>
                <a:lnTo>
                  <a:pt x="77972" y="3083442"/>
                </a:lnTo>
                <a:lnTo>
                  <a:pt x="386316" y="2466753"/>
                </a:lnTo>
                <a:lnTo>
                  <a:pt x="1088065" y="2466753"/>
                </a:lnTo>
                <a:lnTo>
                  <a:pt x="779721" y="1850065"/>
                </a:lnTo>
                <a:lnTo>
                  <a:pt x="1088065" y="1233377"/>
                </a:lnTo>
                <a:lnTo>
                  <a:pt x="308344" y="1233377"/>
                </a:lnTo>
                <a:lnTo>
                  <a:pt x="0" y="616689"/>
                </a:lnTo>
                <a:lnTo>
                  <a:pt x="308344" y="0"/>
                </a:lnTo>
                <a:lnTo>
                  <a:pt x="1095153" y="0"/>
                </a:lnTo>
                <a:lnTo>
                  <a:pt x="1403497" y="616689"/>
                </a:lnTo>
                <a:lnTo>
                  <a:pt x="1095153" y="1233377"/>
                </a:lnTo>
                <a:lnTo>
                  <a:pt x="1711841" y="1233377"/>
                </a:lnTo>
                <a:lnTo>
                  <a:pt x="1403497" y="616689"/>
                </a:lnTo>
                <a:lnTo>
                  <a:pt x="1711841" y="0"/>
                </a:lnTo>
                <a:lnTo>
                  <a:pt x="2498650" y="0"/>
                </a:lnTo>
                <a:lnTo>
                  <a:pt x="2806994" y="616689"/>
                </a:lnTo>
                <a:lnTo>
                  <a:pt x="2498650" y="1233377"/>
                </a:lnTo>
                <a:lnTo>
                  <a:pt x="3115338" y="1233377"/>
                </a:lnTo>
                <a:lnTo>
                  <a:pt x="2806994" y="616689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 useBgFill="1">
        <p:nvSpPr>
          <p:cNvPr id="20" name="TextBox 19">
            <a:extLst>
              <a:ext uri="{FF2B5EF4-FFF2-40B4-BE49-F238E27FC236}">
                <a16:creationId xmlns:a16="http://schemas.microsoft.com/office/drawing/2014/main" id="{AEE4C781-1A07-EDE9-8AAE-5BCA05FDEC1E}"/>
              </a:ext>
            </a:extLst>
          </p:cNvPr>
          <p:cNvSpPr txBox="1"/>
          <p:nvPr/>
        </p:nvSpPr>
        <p:spPr>
          <a:xfrm>
            <a:off x="2844801" y="5034845"/>
            <a:ext cx="1847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FDEE42-8FF8-46A0-3DC9-7A2A56C75BFB}"/>
              </a:ext>
            </a:extLst>
          </p:cNvPr>
          <p:cNvSpPr txBox="1"/>
          <p:nvPr/>
        </p:nvSpPr>
        <p:spPr>
          <a:xfrm>
            <a:off x="1135463" y="4214107"/>
            <a:ext cx="2703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431789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ans"/>
              </a:rPr>
              <a:t>What is it that limits the performance of the detector?</a:t>
            </a:r>
          </a:p>
        </p:txBody>
      </p:sp>
    </p:spTree>
    <p:extLst>
      <p:ext uri="{BB962C8B-B14F-4D97-AF65-F5344CB8AC3E}">
        <p14:creationId xmlns:p14="http://schemas.microsoft.com/office/powerpoint/2010/main" val="1117481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83A1F20B-1AE6-07D8-B0A6-6EC4D4CCA2D8}"/>
              </a:ext>
            </a:extLst>
          </p:cNvPr>
          <p:cNvSpPr/>
          <p:nvPr/>
        </p:nvSpPr>
        <p:spPr>
          <a:xfrm>
            <a:off x="5222814" y="-4947923"/>
            <a:ext cx="6946605" cy="7089136"/>
          </a:xfrm>
          <a:custGeom>
            <a:avLst/>
            <a:gdLst>
              <a:gd name="connsiteX0" fmla="*/ 3278371 w 4990212"/>
              <a:gd name="connsiteY0" fmla="*/ 3700130 h 6166884"/>
              <a:gd name="connsiteX1" fmla="*/ 3586715 w 4990212"/>
              <a:gd name="connsiteY1" fmla="*/ 4316819 h 6166884"/>
              <a:gd name="connsiteX2" fmla="*/ 3278371 w 4990212"/>
              <a:gd name="connsiteY2" fmla="*/ 4933507 h 6166884"/>
              <a:gd name="connsiteX3" fmla="*/ 3895059 w 4990212"/>
              <a:gd name="connsiteY3" fmla="*/ 4933507 h 6166884"/>
              <a:gd name="connsiteX4" fmla="*/ 3586715 w 4990212"/>
              <a:gd name="connsiteY4" fmla="*/ 4316819 h 6166884"/>
              <a:gd name="connsiteX5" fmla="*/ 3895059 w 4990212"/>
              <a:gd name="connsiteY5" fmla="*/ 3700130 h 6166884"/>
              <a:gd name="connsiteX6" fmla="*/ 1874874 w 4990212"/>
              <a:gd name="connsiteY6" fmla="*/ 3700130 h 6166884"/>
              <a:gd name="connsiteX7" fmla="*/ 2183218 w 4990212"/>
              <a:gd name="connsiteY7" fmla="*/ 4316819 h 6166884"/>
              <a:gd name="connsiteX8" fmla="*/ 1874874 w 4990212"/>
              <a:gd name="connsiteY8" fmla="*/ 4933507 h 6166884"/>
              <a:gd name="connsiteX9" fmla="*/ 2491562 w 4990212"/>
              <a:gd name="connsiteY9" fmla="*/ 4933507 h 6166884"/>
              <a:gd name="connsiteX10" fmla="*/ 2183218 w 4990212"/>
              <a:gd name="connsiteY10" fmla="*/ 4316819 h 6166884"/>
              <a:gd name="connsiteX11" fmla="*/ 2491562 w 4990212"/>
              <a:gd name="connsiteY11" fmla="*/ 3700130 h 6166884"/>
              <a:gd name="connsiteX12" fmla="*/ 2576622 w 4990212"/>
              <a:gd name="connsiteY12" fmla="*/ 2466753 h 6166884"/>
              <a:gd name="connsiteX13" fmla="*/ 2884966 w 4990212"/>
              <a:gd name="connsiteY13" fmla="*/ 3083442 h 6166884"/>
              <a:gd name="connsiteX14" fmla="*/ 2576622 w 4990212"/>
              <a:gd name="connsiteY14" fmla="*/ 3700130 h 6166884"/>
              <a:gd name="connsiteX15" fmla="*/ 3193310 w 4990212"/>
              <a:gd name="connsiteY15" fmla="*/ 3700130 h 6166884"/>
              <a:gd name="connsiteX16" fmla="*/ 2884966 w 4990212"/>
              <a:gd name="connsiteY16" fmla="*/ 3083442 h 6166884"/>
              <a:gd name="connsiteX17" fmla="*/ 3193310 w 4990212"/>
              <a:gd name="connsiteY17" fmla="*/ 2466753 h 6166884"/>
              <a:gd name="connsiteX18" fmla="*/ 1173125 w 4990212"/>
              <a:gd name="connsiteY18" fmla="*/ 2466753 h 6166884"/>
              <a:gd name="connsiteX19" fmla="*/ 1481469 w 4990212"/>
              <a:gd name="connsiteY19" fmla="*/ 3083442 h 6166884"/>
              <a:gd name="connsiteX20" fmla="*/ 1173125 w 4990212"/>
              <a:gd name="connsiteY20" fmla="*/ 3700130 h 6166884"/>
              <a:gd name="connsiteX21" fmla="*/ 1789813 w 4990212"/>
              <a:gd name="connsiteY21" fmla="*/ 3700130 h 6166884"/>
              <a:gd name="connsiteX22" fmla="*/ 1481469 w 4990212"/>
              <a:gd name="connsiteY22" fmla="*/ 3083442 h 6166884"/>
              <a:gd name="connsiteX23" fmla="*/ 1789813 w 4990212"/>
              <a:gd name="connsiteY23" fmla="*/ 2466753 h 6166884"/>
              <a:gd name="connsiteX24" fmla="*/ 3278371 w 4990212"/>
              <a:gd name="connsiteY24" fmla="*/ 1233377 h 6166884"/>
              <a:gd name="connsiteX25" fmla="*/ 3586715 w 4990212"/>
              <a:gd name="connsiteY25" fmla="*/ 1850065 h 6166884"/>
              <a:gd name="connsiteX26" fmla="*/ 3278371 w 4990212"/>
              <a:gd name="connsiteY26" fmla="*/ 2466753 h 6166884"/>
              <a:gd name="connsiteX27" fmla="*/ 3895059 w 4990212"/>
              <a:gd name="connsiteY27" fmla="*/ 2466753 h 6166884"/>
              <a:gd name="connsiteX28" fmla="*/ 3586715 w 4990212"/>
              <a:gd name="connsiteY28" fmla="*/ 1850065 h 6166884"/>
              <a:gd name="connsiteX29" fmla="*/ 3895059 w 4990212"/>
              <a:gd name="connsiteY29" fmla="*/ 1233377 h 6166884"/>
              <a:gd name="connsiteX30" fmla="*/ 1874874 w 4990212"/>
              <a:gd name="connsiteY30" fmla="*/ 1233377 h 6166884"/>
              <a:gd name="connsiteX31" fmla="*/ 2183218 w 4990212"/>
              <a:gd name="connsiteY31" fmla="*/ 1850065 h 6166884"/>
              <a:gd name="connsiteX32" fmla="*/ 1874874 w 4990212"/>
              <a:gd name="connsiteY32" fmla="*/ 2466753 h 6166884"/>
              <a:gd name="connsiteX33" fmla="*/ 2491562 w 4990212"/>
              <a:gd name="connsiteY33" fmla="*/ 2466753 h 6166884"/>
              <a:gd name="connsiteX34" fmla="*/ 2183218 w 4990212"/>
              <a:gd name="connsiteY34" fmla="*/ 1850065 h 6166884"/>
              <a:gd name="connsiteX35" fmla="*/ 2491562 w 4990212"/>
              <a:gd name="connsiteY35" fmla="*/ 1233377 h 6166884"/>
              <a:gd name="connsiteX36" fmla="*/ 3115338 w 4990212"/>
              <a:gd name="connsiteY36" fmla="*/ 0 h 6166884"/>
              <a:gd name="connsiteX37" fmla="*/ 3902147 w 4990212"/>
              <a:gd name="connsiteY37" fmla="*/ 0 h 6166884"/>
              <a:gd name="connsiteX38" fmla="*/ 4210491 w 4990212"/>
              <a:gd name="connsiteY38" fmla="*/ 616689 h 6166884"/>
              <a:gd name="connsiteX39" fmla="*/ 3902147 w 4990212"/>
              <a:gd name="connsiteY39" fmla="*/ 1233377 h 6166884"/>
              <a:gd name="connsiteX40" fmla="*/ 4681868 w 4990212"/>
              <a:gd name="connsiteY40" fmla="*/ 1233377 h 6166884"/>
              <a:gd name="connsiteX41" fmla="*/ 4990212 w 4990212"/>
              <a:gd name="connsiteY41" fmla="*/ 1850065 h 6166884"/>
              <a:gd name="connsiteX42" fmla="*/ 4681868 w 4990212"/>
              <a:gd name="connsiteY42" fmla="*/ 2466753 h 6166884"/>
              <a:gd name="connsiteX43" fmla="*/ 3980119 w 4990212"/>
              <a:gd name="connsiteY43" fmla="*/ 2466753 h 6166884"/>
              <a:gd name="connsiteX44" fmla="*/ 4288463 w 4990212"/>
              <a:gd name="connsiteY44" fmla="*/ 3083442 h 6166884"/>
              <a:gd name="connsiteX45" fmla="*/ 3980119 w 4990212"/>
              <a:gd name="connsiteY45" fmla="*/ 3700130 h 6166884"/>
              <a:gd name="connsiteX46" fmla="*/ 4681868 w 4990212"/>
              <a:gd name="connsiteY46" fmla="*/ 3700130 h 6166884"/>
              <a:gd name="connsiteX47" fmla="*/ 4990212 w 4990212"/>
              <a:gd name="connsiteY47" fmla="*/ 4316819 h 6166884"/>
              <a:gd name="connsiteX48" fmla="*/ 4681868 w 4990212"/>
              <a:gd name="connsiteY48" fmla="*/ 4933507 h 6166884"/>
              <a:gd name="connsiteX49" fmla="*/ 3980119 w 4990212"/>
              <a:gd name="connsiteY49" fmla="*/ 4933507 h 6166884"/>
              <a:gd name="connsiteX50" fmla="*/ 4288463 w 4990212"/>
              <a:gd name="connsiteY50" fmla="*/ 5550196 h 6166884"/>
              <a:gd name="connsiteX51" fmla="*/ 3980119 w 4990212"/>
              <a:gd name="connsiteY51" fmla="*/ 6166884 h 6166884"/>
              <a:gd name="connsiteX52" fmla="*/ 3193310 w 4990212"/>
              <a:gd name="connsiteY52" fmla="*/ 6166884 h 6166884"/>
              <a:gd name="connsiteX53" fmla="*/ 2884966 w 4990212"/>
              <a:gd name="connsiteY53" fmla="*/ 5550196 h 6166884"/>
              <a:gd name="connsiteX54" fmla="*/ 3193310 w 4990212"/>
              <a:gd name="connsiteY54" fmla="*/ 4933507 h 6166884"/>
              <a:gd name="connsiteX55" fmla="*/ 2576622 w 4990212"/>
              <a:gd name="connsiteY55" fmla="*/ 4933507 h 6166884"/>
              <a:gd name="connsiteX56" fmla="*/ 2884966 w 4990212"/>
              <a:gd name="connsiteY56" fmla="*/ 5550196 h 6166884"/>
              <a:gd name="connsiteX57" fmla="*/ 2576622 w 4990212"/>
              <a:gd name="connsiteY57" fmla="*/ 6166884 h 6166884"/>
              <a:gd name="connsiteX58" fmla="*/ 1789813 w 4990212"/>
              <a:gd name="connsiteY58" fmla="*/ 6166884 h 6166884"/>
              <a:gd name="connsiteX59" fmla="*/ 1481469 w 4990212"/>
              <a:gd name="connsiteY59" fmla="*/ 5550196 h 6166884"/>
              <a:gd name="connsiteX60" fmla="*/ 1789813 w 4990212"/>
              <a:gd name="connsiteY60" fmla="*/ 4933507 h 6166884"/>
              <a:gd name="connsiteX61" fmla="*/ 1173125 w 4990212"/>
              <a:gd name="connsiteY61" fmla="*/ 4933507 h 6166884"/>
              <a:gd name="connsiteX62" fmla="*/ 1481469 w 4990212"/>
              <a:gd name="connsiteY62" fmla="*/ 5550196 h 6166884"/>
              <a:gd name="connsiteX63" fmla="*/ 1173125 w 4990212"/>
              <a:gd name="connsiteY63" fmla="*/ 6166884 h 6166884"/>
              <a:gd name="connsiteX64" fmla="*/ 386316 w 4990212"/>
              <a:gd name="connsiteY64" fmla="*/ 6166884 h 6166884"/>
              <a:gd name="connsiteX65" fmla="*/ 77972 w 4990212"/>
              <a:gd name="connsiteY65" fmla="*/ 5550196 h 6166884"/>
              <a:gd name="connsiteX66" fmla="*/ 386316 w 4990212"/>
              <a:gd name="connsiteY66" fmla="*/ 4933507 h 6166884"/>
              <a:gd name="connsiteX67" fmla="*/ 1088065 w 4990212"/>
              <a:gd name="connsiteY67" fmla="*/ 4933507 h 6166884"/>
              <a:gd name="connsiteX68" fmla="*/ 779721 w 4990212"/>
              <a:gd name="connsiteY68" fmla="*/ 4316819 h 6166884"/>
              <a:gd name="connsiteX69" fmla="*/ 1088065 w 4990212"/>
              <a:gd name="connsiteY69" fmla="*/ 3700130 h 6166884"/>
              <a:gd name="connsiteX70" fmla="*/ 386316 w 4990212"/>
              <a:gd name="connsiteY70" fmla="*/ 3700130 h 6166884"/>
              <a:gd name="connsiteX71" fmla="*/ 77972 w 4990212"/>
              <a:gd name="connsiteY71" fmla="*/ 3083442 h 6166884"/>
              <a:gd name="connsiteX72" fmla="*/ 386316 w 4990212"/>
              <a:gd name="connsiteY72" fmla="*/ 2466753 h 6166884"/>
              <a:gd name="connsiteX73" fmla="*/ 1088065 w 4990212"/>
              <a:gd name="connsiteY73" fmla="*/ 2466753 h 6166884"/>
              <a:gd name="connsiteX74" fmla="*/ 779721 w 4990212"/>
              <a:gd name="connsiteY74" fmla="*/ 1850065 h 6166884"/>
              <a:gd name="connsiteX75" fmla="*/ 1088065 w 4990212"/>
              <a:gd name="connsiteY75" fmla="*/ 1233377 h 6166884"/>
              <a:gd name="connsiteX76" fmla="*/ 308344 w 4990212"/>
              <a:gd name="connsiteY76" fmla="*/ 1233377 h 6166884"/>
              <a:gd name="connsiteX77" fmla="*/ 0 w 4990212"/>
              <a:gd name="connsiteY77" fmla="*/ 616689 h 6166884"/>
              <a:gd name="connsiteX78" fmla="*/ 308344 w 4990212"/>
              <a:gd name="connsiteY78" fmla="*/ 0 h 6166884"/>
              <a:gd name="connsiteX79" fmla="*/ 1095153 w 4990212"/>
              <a:gd name="connsiteY79" fmla="*/ 0 h 6166884"/>
              <a:gd name="connsiteX80" fmla="*/ 1403497 w 4990212"/>
              <a:gd name="connsiteY80" fmla="*/ 616689 h 6166884"/>
              <a:gd name="connsiteX81" fmla="*/ 1095153 w 4990212"/>
              <a:gd name="connsiteY81" fmla="*/ 1233377 h 6166884"/>
              <a:gd name="connsiteX82" fmla="*/ 1711841 w 4990212"/>
              <a:gd name="connsiteY82" fmla="*/ 1233377 h 6166884"/>
              <a:gd name="connsiteX83" fmla="*/ 1403497 w 4990212"/>
              <a:gd name="connsiteY83" fmla="*/ 616689 h 6166884"/>
              <a:gd name="connsiteX84" fmla="*/ 1711841 w 4990212"/>
              <a:gd name="connsiteY84" fmla="*/ 0 h 6166884"/>
              <a:gd name="connsiteX85" fmla="*/ 2498650 w 4990212"/>
              <a:gd name="connsiteY85" fmla="*/ 0 h 6166884"/>
              <a:gd name="connsiteX86" fmla="*/ 2806994 w 4990212"/>
              <a:gd name="connsiteY86" fmla="*/ 616689 h 6166884"/>
              <a:gd name="connsiteX87" fmla="*/ 2498650 w 4990212"/>
              <a:gd name="connsiteY87" fmla="*/ 1233377 h 6166884"/>
              <a:gd name="connsiteX88" fmla="*/ 3115338 w 4990212"/>
              <a:gd name="connsiteY88" fmla="*/ 1233377 h 6166884"/>
              <a:gd name="connsiteX89" fmla="*/ 2806994 w 4990212"/>
              <a:gd name="connsiteY89" fmla="*/ 616689 h 6166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4990212" h="6166884">
                <a:moveTo>
                  <a:pt x="3278371" y="3700130"/>
                </a:moveTo>
                <a:lnTo>
                  <a:pt x="3586715" y="4316819"/>
                </a:lnTo>
                <a:lnTo>
                  <a:pt x="3278371" y="4933507"/>
                </a:lnTo>
                <a:lnTo>
                  <a:pt x="3895059" y="4933507"/>
                </a:lnTo>
                <a:lnTo>
                  <a:pt x="3586715" y="4316819"/>
                </a:lnTo>
                <a:lnTo>
                  <a:pt x="3895059" y="3700130"/>
                </a:lnTo>
                <a:close/>
                <a:moveTo>
                  <a:pt x="1874874" y="3700130"/>
                </a:moveTo>
                <a:lnTo>
                  <a:pt x="2183218" y="4316819"/>
                </a:lnTo>
                <a:lnTo>
                  <a:pt x="1874874" y="4933507"/>
                </a:lnTo>
                <a:lnTo>
                  <a:pt x="2491562" y="4933507"/>
                </a:lnTo>
                <a:lnTo>
                  <a:pt x="2183218" y="4316819"/>
                </a:lnTo>
                <a:lnTo>
                  <a:pt x="2491562" y="3700130"/>
                </a:lnTo>
                <a:close/>
                <a:moveTo>
                  <a:pt x="2576622" y="2466753"/>
                </a:moveTo>
                <a:lnTo>
                  <a:pt x="2884966" y="3083442"/>
                </a:lnTo>
                <a:lnTo>
                  <a:pt x="2576622" y="3700130"/>
                </a:lnTo>
                <a:lnTo>
                  <a:pt x="3193310" y="3700130"/>
                </a:lnTo>
                <a:lnTo>
                  <a:pt x="2884966" y="3083442"/>
                </a:lnTo>
                <a:lnTo>
                  <a:pt x="3193310" y="2466753"/>
                </a:lnTo>
                <a:close/>
                <a:moveTo>
                  <a:pt x="1173125" y="2466753"/>
                </a:moveTo>
                <a:lnTo>
                  <a:pt x="1481469" y="3083442"/>
                </a:lnTo>
                <a:lnTo>
                  <a:pt x="1173125" y="3700130"/>
                </a:lnTo>
                <a:lnTo>
                  <a:pt x="1789813" y="3700130"/>
                </a:lnTo>
                <a:lnTo>
                  <a:pt x="1481469" y="3083442"/>
                </a:lnTo>
                <a:lnTo>
                  <a:pt x="1789813" y="2466753"/>
                </a:lnTo>
                <a:close/>
                <a:moveTo>
                  <a:pt x="3278371" y="1233377"/>
                </a:moveTo>
                <a:lnTo>
                  <a:pt x="3586715" y="1850065"/>
                </a:lnTo>
                <a:lnTo>
                  <a:pt x="3278371" y="2466753"/>
                </a:lnTo>
                <a:lnTo>
                  <a:pt x="3895059" y="2466753"/>
                </a:lnTo>
                <a:lnTo>
                  <a:pt x="3586715" y="1850065"/>
                </a:lnTo>
                <a:lnTo>
                  <a:pt x="3895059" y="1233377"/>
                </a:lnTo>
                <a:close/>
                <a:moveTo>
                  <a:pt x="1874874" y="1233377"/>
                </a:moveTo>
                <a:lnTo>
                  <a:pt x="2183218" y="1850065"/>
                </a:lnTo>
                <a:lnTo>
                  <a:pt x="1874874" y="2466753"/>
                </a:lnTo>
                <a:lnTo>
                  <a:pt x="2491562" y="2466753"/>
                </a:lnTo>
                <a:lnTo>
                  <a:pt x="2183218" y="1850065"/>
                </a:lnTo>
                <a:lnTo>
                  <a:pt x="2491562" y="1233377"/>
                </a:lnTo>
                <a:close/>
                <a:moveTo>
                  <a:pt x="3115338" y="0"/>
                </a:moveTo>
                <a:lnTo>
                  <a:pt x="3902147" y="0"/>
                </a:lnTo>
                <a:lnTo>
                  <a:pt x="4210491" y="616689"/>
                </a:lnTo>
                <a:lnTo>
                  <a:pt x="3902147" y="1233377"/>
                </a:lnTo>
                <a:lnTo>
                  <a:pt x="4681868" y="1233377"/>
                </a:lnTo>
                <a:lnTo>
                  <a:pt x="4990212" y="1850065"/>
                </a:lnTo>
                <a:lnTo>
                  <a:pt x="4681868" y="2466753"/>
                </a:lnTo>
                <a:lnTo>
                  <a:pt x="3980119" y="2466753"/>
                </a:lnTo>
                <a:lnTo>
                  <a:pt x="4288463" y="3083442"/>
                </a:lnTo>
                <a:lnTo>
                  <a:pt x="3980119" y="3700130"/>
                </a:lnTo>
                <a:lnTo>
                  <a:pt x="4681868" y="3700130"/>
                </a:lnTo>
                <a:lnTo>
                  <a:pt x="4990212" y="4316819"/>
                </a:lnTo>
                <a:lnTo>
                  <a:pt x="4681868" y="4933507"/>
                </a:lnTo>
                <a:lnTo>
                  <a:pt x="3980119" y="4933507"/>
                </a:lnTo>
                <a:lnTo>
                  <a:pt x="4288463" y="5550196"/>
                </a:lnTo>
                <a:lnTo>
                  <a:pt x="3980119" y="6166884"/>
                </a:lnTo>
                <a:lnTo>
                  <a:pt x="3193310" y="6166884"/>
                </a:lnTo>
                <a:lnTo>
                  <a:pt x="2884966" y="5550196"/>
                </a:lnTo>
                <a:lnTo>
                  <a:pt x="3193310" y="4933507"/>
                </a:lnTo>
                <a:lnTo>
                  <a:pt x="2576622" y="4933507"/>
                </a:lnTo>
                <a:lnTo>
                  <a:pt x="2884966" y="5550196"/>
                </a:lnTo>
                <a:lnTo>
                  <a:pt x="2576622" y="6166884"/>
                </a:lnTo>
                <a:lnTo>
                  <a:pt x="1789813" y="6166884"/>
                </a:lnTo>
                <a:lnTo>
                  <a:pt x="1481469" y="5550196"/>
                </a:lnTo>
                <a:lnTo>
                  <a:pt x="1789813" y="4933507"/>
                </a:lnTo>
                <a:lnTo>
                  <a:pt x="1173125" y="4933507"/>
                </a:lnTo>
                <a:lnTo>
                  <a:pt x="1481469" y="5550196"/>
                </a:lnTo>
                <a:lnTo>
                  <a:pt x="1173125" y="6166884"/>
                </a:lnTo>
                <a:lnTo>
                  <a:pt x="386316" y="6166884"/>
                </a:lnTo>
                <a:lnTo>
                  <a:pt x="77972" y="5550196"/>
                </a:lnTo>
                <a:lnTo>
                  <a:pt x="386316" y="4933507"/>
                </a:lnTo>
                <a:lnTo>
                  <a:pt x="1088065" y="4933507"/>
                </a:lnTo>
                <a:lnTo>
                  <a:pt x="779721" y="4316819"/>
                </a:lnTo>
                <a:lnTo>
                  <a:pt x="1088065" y="3700130"/>
                </a:lnTo>
                <a:lnTo>
                  <a:pt x="386316" y="3700130"/>
                </a:lnTo>
                <a:lnTo>
                  <a:pt x="77972" y="3083442"/>
                </a:lnTo>
                <a:lnTo>
                  <a:pt x="386316" y="2466753"/>
                </a:lnTo>
                <a:lnTo>
                  <a:pt x="1088065" y="2466753"/>
                </a:lnTo>
                <a:lnTo>
                  <a:pt x="779721" y="1850065"/>
                </a:lnTo>
                <a:lnTo>
                  <a:pt x="1088065" y="1233377"/>
                </a:lnTo>
                <a:lnTo>
                  <a:pt x="308344" y="1233377"/>
                </a:lnTo>
                <a:lnTo>
                  <a:pt x="0" y="616689"/>
                </a:lnTo>
                <a:lnTo>
                  <a:pt x="308344" y="0"/>
                </a:lnTo>
                <a:lnTo>
                  <a:pt x="1095153" y="0"/>
                </a:lnTo>
                <a:lnTo>
                  <a:pt x="1403497" y="616689"/>
                </a:lnTo>
                <a:lnTo>
                  <a:pt x="1095153" y="1233377"/>
                </a:lnTo>
                <a:lnTo>
                  <a:pt x="1711841" y="1233377"/>
                </a:lnTo>
                <a:lnTo>
                  <a:pt x="1403497" y="616689"/>
                </a:lnTo>
                <a:lnTo>
                  <a:pt x="1711841" y="0"/>
                </a:lnTo>
                <a:lnTo>
                  <a:pt x="2498650" y="0"/>
                </a:lnTo>
                <a:lnTo>
                  <a:pt x="2806994" y="616689"/>
                </a:lnTo>
                <a:lnTo>
                  <a:pt x="2498650" y="1233377"/>
                </a:lnTo>
                <a:lnTo>
                  <a:pt x="3115338" y="1233377"/>
                </a:lnTo>
                <a:lnTo>
                  <a:pt x="2806994" y="616689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sp useBgFill="1">
        <p:nvSpPr>
          <p:cNvPr id="20" name="TextBox 19">
            <a:extLst>
              <a:ext uri="{FF2B5EF4-FFF2-40B4-BE49-F238E27FC236}">
                <a16:creationId xmlns:a16="http://schemas.microsoft.com/office/drawing/2014/main" id="{AEE4C781-1A07-EDE9-8AAE-5BCA05FDEC1E}"/>
              </a:ext>
            </a:extLst>
          </p:cNvPr>
          <p:cNvSpPr txBox="1"/>
          <p:nvPr/>
        </p:nvSpPr>
        <p:spPr>
          <a:xfrm>
            <a:off x="2844801" y="5034845"/>
            <a:ext cx="1847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en-US" sz="2400"/>
          </a:p>
        </p:txBody>
      </p:sp>
      <p:pic>
        <p:nvPicPr>
          <p:cNvPr id="2" name="Content Placeholder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CD4996C-C604-30BC-99A3-1F9C35197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06739" y="456524"/>
            <a:ext cx="5568739" cy="5568739"/>
          </a:xfrm>
          <a:prstGeom prst="rect">
            <a:avLst/>
          </a:prstGeom>
        </p:spPr>
      </p:pic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86295996-696E-D883-0638-3DA69AAA87DF}"/>
              </a:ext>
            </a:extLst>
          </p:cNvPr>
          <p:cNvSpPr txBox="1">
            <a:spLocks/>
          </p:cNvSpPr>
          <p:nvPr/>
        </p:nvSpPr>
        <p:spPr>
          <a:xfrm>
            <a:off x="5629169" y="2519798"/>
            <a:ext cx="4008384" cy="176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PT Sans"/>
              <a:buChar char=" "/>
              <a:defRPr sz="1500" b="0" i="0" u="none" strike="noStrike" cap="none">
                <a:solidFill>
                  <a:srgbClr val="3F3F3F"/>
                </a:solidFill>
                <a:latin typeface="Times New Roman" panose="02020603050405020304" pitchFamily="18" charset="0"/>
                <a:ea typeface="PT Sans"/>
                <a:cs typeface="Times New Roman" panose="02020603050405020304" pitchFamily="18" charset="0"/>
                <a:sym typeface="PT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T Sans"/>
              <a:buChar char="◦"/>
              <a:defRPr sz="1400" b="0" i="0" u="none" strike="noStrike" cap="non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T Sans"/>
              <a:buChar char="◦"/>
              <a:defRPr sz="1100" b="0" i="0" u="none" strike="noStrike" cap="non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T Sans"/>
              <a:buChar char="◦"/>
              <a:defRPr sz="1100" b="0" i="0" u="none" strike="noStrike" cap="non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T Sans"/>
              <a:buChar char="◦"/>
              <a:defRPr sz="1100" b="0" i="0" u="none" strike="noStrike" cap="non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T Sans"/>
              <a:buChar char="◦"/>
              <a:defRPr sz="1100" b="0" i="0" u="none" strike="noStrike" cap="non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T Sans"/>
              <a:buChar char="◦"/>
              <a:defRPr sz="1100" b="0" i="0" u="none" strike="noStrike" cap="non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T Sans"/>
              <a:buChar char="◦"/>
              <a:defRPr sz="1100" b="0" i="0" u="none" strike="noStrike" cap="non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PT Sans"/>
              <a:buChar char="◦"/>
              <a:defRPr sz="1100" b="0" i="0" u="none" strike="noStrike" cap="non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2000" b="1" dirty="0"/>
              <a:t>Strain sensitivity</a:t>
            </a:r>
            <a:r>
              <a:rPr lang="en-US" sz="2000" dirty="0"/>
              <a:t>: minimum strain of GW that we can detect</a:t>
            </a:r>
          </a:p>
          <a:p>
            <a:r>
              <a:rPr lang="en-US" sz="2000" dirty="0"/>
              <a:t>Multiply by arm length to </a:t>
            </a:r>
            <a:r>
              <a:rPr lang="en-US" sz="2000" b="1" dirty="0"/>
              <a:t>minimum arm distortion</a:t>
            </a:r>
          </a:p>
        </p:txBody>
      </p:sp>
    </p:spTree>
    <p:extLst>
      <p:ext uri="{BB962C8B-B14F-4D97-AF65-F5344CB8AC3E}">
        <p14:creationId xmlns:p14="http://schemas.microsoft.com/office/powerpoint/2010/main" val="298106416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11</TotalTime>
  <Words>208</Words>
  <Application>Microsoft Macintosh PowerPoint</Application>
  <PresentationFormat>Widescreen</PresentationFormat>
  <Paragraphs>75</Paragraphs>
  <Slides>18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Arial</vt:lpstr>
      <vt:lpstr>Cambria Math</vt:lpstr>
      <vt:lpstr>Gill Sans MT</vt:lpstr>
      <vt:lpstr>Times New Roman</vt:lpstr>
      <vt:lpstr>Gallery</vt:lpstr>
      <vt:lpstr>Cool Animations</vt:lpstr>
      <vt:lpstr>Outline</vt:lpstr>
      <vt:lpstr>Outline</vt:lpstr>
      <vt:lpstr>Outline</vt:lpstr>
      <vt:lpstr>Outline</vt:lpstr>
      <vt:lpstr>Pros &amp; Cons of</vt:lpstr>
      <vt:lpstr>Pros &amp; Cons</vt:lpstr>
      <vt:lpstr>PowerPoint Presentation</vt:lpstr>
      <vt:lpstr>PowerPoint Presentation</vt:lpstr>
      <vt:lpstr>PowerPoint Presentation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Raed Diab</dc:creator>
  <cp:lastModifiedBy>Raed Diab</cp:lastModifiedBy>
  <cp:revision>6</cp:revision>
  <dcterms:created xsi:type="dcterms:W3CDTF">2025-07-15T01:05:19Z</dcterms:created>
  <dcterms:modified xsi:type="dcterms:W3CDTF">2025-07-26T19:34:30Z</dcterms:modified>
</cp:coreProperties>
</file>